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43"/>
  </p:notesMasterIdLst>
  <p:sldIdLst>
    <p:sldId id="257" r:id="rId2"/>
    <p:sldId id="323" r:id="rId3"/>
    <p:sldId id="324" r:id="rId4"/>
    <p:sldId id="325" r:id="rId5"/>
    <p:sldId id="287" r:id="rId6"/>
    <p:sldId id="291" r:id="rId7"/>
    <p:sldId id="292" r:id="rId8"/>
    <p:sldId id="296" r:id="rId9"/>
    <p:sldId id="297" r:id="rId10"/>
    <p:sldId id="335" r:id="rId11"/>
    <p:sldId id="298" r:id="rId12"/>
    <p:sldId id="300" r:id="rId13"/>
    <p:sldId id="302" r:id="rId14"/>
    <p:sldId id="303" r:id="rId15"/>
    <p:sldId id="304" r:id="rId16"/>
    <p:sldId id="305" r:id="rId17"/>
    <p:sldId id="306" r:id="rId18"/>
    <p:sldId id="307" r:id="rId19"/>
    <p:sldId id="308" r:id="rId20"/>
    <p:sldId id="309" r:id="rId21"/>
    <p:sldId id="327" r:id="rId22"/>
    <p:sldId id="328" r:id="rId23"/>
    <p:sldId id="326" r:id="rId24"/>
    <p:sldId id="329" r:id="rId25"/>
    <p:sldId id="330" r:id="rId26"/>
    <p:sldId id="331" r:id="rId27"/>
    <p:sldId id="332" r:id="rId28"/>
    <p:sldId id="315" r:id="rId29"/>
    <p:sldId id="313" r:id="rId30"/>
    <p:sldId id="318" r:id="rId31"/>
    <p:sldId id="311" r:id="rId32"/>
    <p:sldId id="316" r:id="rId33"/>
    <p:sldId id="333" r:id="rId34"/>
    <p:sldId id="319" r:id="rId35"/>
    <p:sldId id="320" r:id="rId36"/>
    <p:sldId id="321" r:id="rId37"/>
    <p:sldId id="322" r:id="rId38"/>
    <p:sldId id="334" r:id="rId39"/>
    <p:sldId id="338" r:id="rId40"/>
    <p:sldId id="337" r:id="rId41"/>
    <p:sldId id="339" r:id="rId4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A00"/>
    <a:srgbClr val="00FF00"/>
    <a:srgbClr val="0000FF"/>
    <a:srgbClr val="FF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7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3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3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3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5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512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6FE9B14-6D14-4195-AD96-C2574141843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8DB0E2-C2CC-43DD-9D63-6737F13FA406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694" tIns="0" rIns="18694" bIns="0" anchor="b"/>
          <a:lstStyle>
            <a:lvl1pPr defTabSz="9382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58788" defTabSz="9382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17575" defTabSz="9382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74775" defTabSz="9382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35150" defTabSz="9382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92350" defTabSz="9382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49550" defTabSz="9382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06750" defTabSz="9382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63950" defTabSz="9382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1000" i="1"/>
              <a:t>1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694" tIns="0" rIns="18694" bIns="0" anchor="b"/>
          <a:lstStyle>
            <a:lvl1pPr defTabSz="9382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58788" defTabSz="9382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17575" defTabSz="9382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74775" defTabSz="9382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35150" defTabSz="9382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92350" defTabSz="9382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49550" defTabSz="9382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06750" defTabSz="9382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63950" defTabSz="9382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1000" i="1"/>
              <a:t>1</a:t>
            </a: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694" tIns="0" rIns="18694" bIns="0" anchor="b"/>
          <a:lstStyle>
            <a:lvl1pPr defTabSz="9382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58788" defTabSz="9382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17575" defTabSz="9382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74775" defTabSz="9382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35150" defTabSz="9382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92350" defTabSz="9382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49550" defTabSz="9382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06750" defTabSz="9382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63950" defTabSz="9382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1000" i="1"/>
              <a:t>1</a:t>
            </a:r>
          </a:p>
        </p:txBody>
      </p:sp>
      <p:sp>
        <p:nvSpPr>
          <p:cNvPr id="4108" name="Rectangle 12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9" name="Rectangle 13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0" name="Rectangle 14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1" name="Rectangle 15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694" tIns="0" rIns="18694" bIns="0" anchor="b"/>
          <a:lstStyle>
            <a:lvl1pPr defTabSz="9382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58788" defTabSz="9382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917575" defTabSz="9382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74775" defTabSz="9382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835150" defTabSz="938213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92350" defTabSz="9382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49550" defTabSz="9382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206750" defTabSz="9382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63950" defTabSz="9382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r>
              <a:rPr lang="en-US" altLang="en-US" sz="1000" i="1"/>
              <a:t>1</a:t>
            </a:r>
          </a:p>
        </p:txBody>
      </p:sp>
      <p:sp>
        <p:nvSpPr>
          <p:cNvPr id="4112" name="Rectangle 16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3" name="Rectangle 17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4" name="Rectangle 18"/>
          <p:cNvSpPr>
            <a:spLocks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 w="12699" cap="flat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4115" name="Rectangle 19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 lIns="91911" tIns="46734" rIns="91911" bIns="46734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4CCFC4-C74F-4B4A-A044-F4BF8D8DFA51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51917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9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1999, PRENTICE HALL</a:t>
            </a:r>
            <a:endParaRPr lang="en-US" altLang="en-US" sz="900" b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Chapter 15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598392-FDE6-4A6D-A9AF-D82C2F6C2573}" type="slidenum">
              <a:rPr lang="en-US" altLang="en-US"/>
              <a:pPr/>
              <a:t>‹#›</a:t>
            </a:fld>
            <a:endParaRPr lang="en-US" altLang="en-US" sz="900" b="0"/>
          </a:p>
        </p:txBody>
      </p:sp>
    </p:spTree>
    <p:extLst>
      <p:ext uri="{BB962C8B-B14F-4D97-AF65-F5344CB8AC3E}">
        <p14:creationId xmlns:p14="http://schemas.microsoft.com/office/powerpoint/2010/main" val="1839716786"/>
      </p:ext>
    </p:extLst>
  </p:cSld>
  <p:clrMapOvr>
    <a:masterClrMapping/>
  </p:clrMapOvr>
  <p:transition spd="med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1999, PRENTICE HALL</a:t>
            </a:r>
            <a:endParaRPr lang="en-US" altLang="en-US" sz="900" b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Chapter 15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91E4D8-B3CC-4E2A-8356-08898DC28923}" type="slidenum">
              <a:rPr lang="en-US" altLang="en-US"/>
              <a:pPr/>
              <a:t>‹#›</a:t>
            </a:fld>
            <a:endParaRPr lang="en-US" altLang="en-US" sz="900" b="0"/>
          </a:p>
        </p:txBody>
      </p:sp>
    </p:spTree>
    <p:extLst>
      <p:ext uri="{BB962C8B-B14F-4D97-AF65-F5344CB8AC3E}">
        <p14:creationId xmlns:p14="http://schemas.microsoft.com/office/powerpoint/2010/main" val="2914471804"/>
      </p:ext>
    </p:extLst>
  </p:cSld>
  <p:clrMapOvr>
    <a:masterClrMapping/>
  </p:clrMapOvr>
  <p:transition spd="med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2750" y="76200"/>
            <a:ext cx="222885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" y="76200"/>
            <a:ext cx="6534150" cy="6019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1999, PRENTICE HALL</a:t>
            </a:r>
            <a:endParaRPr lang="en-US" altLang="en-US" sz="900" b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Chapter 15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EB7792-BA17-4FE1-8768-5B94374676FF}" type="slidenum">
              <a:rPr lang="en-US" altLang="en-US"/>
              <a:pPr/>
              <a:t>‹#›</a:t>
            </a:fld>
            <a:endParaRPr lang="en-US" altLang="en-US" sz="900" b="0"/>
          </a:p>
        </p:txBody>
      </p:sp>
    </p:spTree>
    <p:extLst>
      <p:ext uri="{BB962C8B-B14F-4D97-AF65-F5344CB8AC3E}">
        <p14:creationId xmlns:p14="http://schemas.microsoft.com/office/powerpoint/2010/main" val="1052321664"/>
      </p:ext>
    </p:extLst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1999, PRENTICE HALL</a:t>
            </a:r>
            <a:endParaRPr lang="en-US" altLang="en-US" sz="900" b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Chapter 15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006495-9224-4FF2-A9F8-EEAEBA3A78B9}" type="slidenum">
              <a:rPr lang="en-US" altLang="en-US"/>
              <a:pPr/>
              <a:t>‹#›</a:t>
            </a:fld>
            <a:endParaRPr lang="en-US" altLang="en-US" sz="900" b="0"/>
          </a:p>
        </p:txBody>
      </p:sp>
    </p:spTree>
    <p:extLst>
      <p:ext uri="{BB962C8B-B14F-4D97-AF65-F5344CB8AC3E}">
        <p14:creationId xmlns:p14="http://schemas.microsoft.com/office/powerpoint/2010/main" val="3244232708"/>
      </p:ext>
    </p:extLst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1999, PRENTICE HALL</a:t>
            </a:r>
            <a:endParaRPr lang="en-US" altLang="en-US" sz="900" b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Chapter 15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1D8DB6-56ED-44AE-9EFA-1603302F33FA}" type="slidenum">
              <a:rPr lang="en-US" altLang="en-US"/>
              <a:pPr/>
              <a:t>‹#›</a:t>
            </a:fld>
            <a:endParaRPr lang="en-US" altLang="en-US" sz="900" b="0"/>
          </a:p>
        </p:txBody>
      </p:sp>
    </p:spTree>
    <p:extLst>
      <p:ext uri="{BB962C8B-B14F-4D97-AF65-F5344CB8AC3E}">
        <p14:creationId xmlns:p14="http://schemas.microsoft.com/office/powerpoint/2010/main" val="4222604135"/>
      </p:ext>
    </p:extLst>
  </p:cSld>
  <p:clrMapOvr>
    <a:masterClrMapping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1999, PRENTICE HALL</a:t>
            </a:r>
            <a:endParaRPr lang="en-US" altLang="en-US" sz="900" b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Chapter 15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C8E5E0-124B-4D51-91CC-83AA1AC03580}" type="slidenum">
              <a:rPr lang="en-US" altLang="en-US"/>
              <a:pPr/>
              <a:t>‹#›</a:t>
            </a:fld>
            <a:endParaRPr lang="en-US" altLang="en-US" sz="900" b="0"/>
          </a:p>
        </p:txBody>
      </p:sp>
    </p:spTree>
    <p:extLst>
      <p:ext uri="{BB962C8B-B14F-4D97-AF65-F5344CB8AC3E}">
        <p14:creationId xmlns:p14="http://schemas.microsoft.com/office/powerpoint/2010/main" val="1429467188"/>
      </p:ext>
    </p:extLst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1999, PRENTICE HALL</a:t>
            </a:r>
            <a:endParaRPr lang="en-US" altLang="en-US" sz="900" b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Chapter 15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AB6317-5CBB-4274-BCD8-DFDEA8AAC6C9}" type="slidenum">
              <a:rPr lang="en-US" altLang="en-US"/>
              <a:pPr/>
              <a:t>‹#›</a:t>
            </a:fld>
            <a:endParaRPr lang="en-US" altLang="en-US" sz="900" b="0"/>
          </a:p>
        </p:txBody>
      </p:sp>
    </p:spTree>
    <p:extLst>
      <p:ext uri="{BB962C8B-B14F-4D97-AF65-F5344CB8AC3E}">
        <p14:creationId xmlns:p14="http://schemas.microsoft.com/office/powerpoint/2010/main" val="778462589"/>
      </p:ext>
    </p:extLst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1999, PRENTICE HALL</a:t>
            </a:r>
            <a:endParaRPr lang="en-US" altLang="en-US" sz="900" b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Chapter 15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1AA769-E6CD-43F1-8D47-EC4EC7D4ED81}" type="slidenum">
              <a:rPr lang="en-US" altLang="en-US"/>
              <a:pPr/>
              <a:t>‹#›</a:t>
            </a:fld>
            <a:endParaRPr lang="en-US" altLang="en-US" sz="900" b="0"/>
          </a:p>
        </p:txBody>
      </p:sp>
    </p:spTree>
    <p:extLst>
      <p:ext uri="{BB962C8B-B14F-4D97-AF65-F5344CB8AC3E}">
        <p14:creationId xmlns:p14="http://schemas.microsoft.com/office/powerpoint/2010/main" val="2037249516"/>
      </p:ext>
    </p:extLst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1999, PRENTICE HALL</a:t>
            </a:r>
            <a:endParaRPr lang="en-US" altLang="en-US" sz="900" b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Chapter 15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27A543-5F0F-480B-968F-1505D802EB3B}" type="slidenum">
              <a:rPr lang="en-US" altLang="en-US"/>
              <a:pPr/>
              <a:t>‹#›</a:t>
            </a:fld>
            <a:endParaRPr lang="en-US" altLang="en-US" sz="900" b="0"/>
          </a:p>
        </p:txBody>
      </p:sp>
    </p:spTree>
    <p:extLst>
      <p:ext uri="{BB962C8B-B14F-4D97-AF65-F5344CB8AC3E}">
        <p14:creationId xmlns:p14="http://schemas.microsoft.com/office/powerpoint/2010/main" val="1622846798"/>
      </p:ext>
    </p:extLst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1999, PRENTICE HALL</a:t>
            </a:r>
            <a:endParaRPr lang="en-US" altLang="en-US" sz="900" b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Chapter 15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F28FA1-9591-4A62-85DD-7EB282B07E2D}" type="slidenum">
              <a:rPr lang="en-US" altLang="en-US"/>
              <a:pPr/>
              <a:t>‹#›</a:t>
            </a:fld>
            <a:endParaRPr lang="en-US" altLang="en-US" sz="900" b="0"/>
          </a:p>
        </p:txBody>
      </p:sp>
    </p:spTree>
    <p:extLst>
      <p:ext uri="{BB962C8B-B14F-4D97-AF65-F5344CB8AC3E}">
        <p14:creationId xmlns:p14="http://schemas.microsoft.com/office/powerpoint/2010/main" val="3057796189"/>
      </p:ext>
    </p:extLst>
  </p:cSld>
  <p:clrMapOvr>
    <a:masterClrMapping/>
  </p:clrMapOvr>
  <p:transition spd="med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Copyright 1999, PRENTICE HALL</a:t>
            </a:r>
            <a:endParaRPr lang="en-US" altLang="en-US" sz="900" b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Chapter 15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F6FAFB-D007-4AC9-A172-3C25EB33C7F0}" type="slidenum">
              <a:rPr lang="en-US" altLang="en-US"/>
              <a:pPr/>
              <a:t>‹#›</a:t>
            </a:fld>
            <a:endParaRPr lang="en-US" altLang="en-US" sz="900" b="0"/>
          </a:p>
        </p:txBody>
      </p:sp>
    </p:spTree>
    <p:extLst>
      <p:ext uri="{BB962C8B-B14F-4D97-AF65-F5344CB8AC3E}">
        <p14:creationId xmlns:p14="http://schemas.microsoft.com/office/powerpoint/2010/main" val="2848142052"/>
      </p:ext>
    </p:extLst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7634" name="Object 2"/>
          <p:cNvGraphicFramePr>
            <a:graphicFrameLocks noChangeAspect="1"/>
          </p:cNvGraphicFramePr>
          <p:nvPr/>
        </p:nvGraphicFramePr>
        <p:xfrm>
          <a:off x="6324600" y="152400"/>
          <a:ext cx="2630488" cy="365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7640" name="Photo Editor Photo" r:id="rId14" imgW="2076740" imgH="2886478" progId="MSPhotoEd.3">
                  <p:embed/>
                </p:oleObj>
              </mc:Choice>
              <mc:Fallback>
                <p:oleObj name="Photo Editor Photo" r:id="rId14" imgW="2076740" imgH="2886478" progId="MSPhotoEd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152400"/>
                        <a:ext cx="2630488" cy="365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7635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76200" y="76200"/>
            <a:ext cx="8915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9763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9763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1000" y="6477000"/>
            <a:ext cx="26670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1"/>
            </a:lvl1pPr>
          </a:lstStyle>
          <a:p>
            <a:r>
              <a:rPr lang="en-US" altLang="en-US"/>
              <a:t>Copyright 1999, PRENTICE HALL</a:t>
            </a:r>
            <a:endParaRPr lang="en-US" altLang="en-US" sz="900" b="0"/>
          </a:p>
        </p:txBody>
      </p:sp>
      <p:sp>
        <p:nvSpPr>
          <p:cNvPr id="19763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77000"/>
            <a:ext cx="28956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 b="1"/>
            </a:lvl1pPr>
          </a:lstStyle>
          <a:p>
            <a:r>
              <a:rPr lang="en-US" altLang="en-US"/>
              <a:t>Chapter 15</a:t>
            </a:r>
          </a:p>
        </p:txBody>
      </p:sp>
      <p:sp>
        <p:nvSpPr>
          <p:cNvPr id="19763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77000"/>
            <a:ext cx="19050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1"/>
            </a:lvl1pPr>
          </a:lstStyle>
          <a:p>
            <a:fld id="{398427DC-4FBD-42A2-882D-9AC73F3C1468}" type="slidenum">
              <a:rPr lang="en-US" altLang="en-US"/>
              <a:pPr/>
              <a:t>‹#›</a:t>
            </a:fld>
            <a:endParaRPr lang="en-US" altLang="en-US" sz="900" b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ransition spd="med">
    <p:wipe dir="r"/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 i="1" kern="1200">
          <a:solidFill>
            <a:srgbClr val="3333CC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rgbClr val="3333CC"/>
          </a:solidFill>
          <a:effectLst>
            <a:outerShdw blurRad="38100" dist="38100" dir="2700000" algn="tl">
              <a:srgbClr val="C0C0C0"/>
            </a:outerShdw>
          </a:effectLst>
          <a:latin typeface="Times New Roman" panose="02020603050405020304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rgbClr val="3333CC"/>
          </a:solidFill>
          <a:effectLst>
            <a:outerShdw blurRad="38100" dist="38100" dir="2700000" algn="tl">
              <a:srgbClr val="C0C0C0"/>
            </a:outerShdw>
          </a:effectLst>
          <a:latin typeface="Times New Roman" panose="02020603050405020304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rgbClr val="3333CC"/>
          </a:solidFill>
          <a:effectLst>
            <a:outerShdw blurRad="38100" dist="38100" dir="2700000" algn="tl">
              <a:srgbClr val="C0C0C0"/>
            </a:outerShdw>
          </a:effectLst>
          <a:latin typeface="Times New Roman" panose="02020603050405020304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rgbClr val="3333CC"/>
          </a:solidFill>
          <a:effectLst>
            <a:outerShdw blurRad="38100" dist="38100" dir="2700000" algn="tl">
              <a:srgbClr val="C0C0C0"/>
            </a:outerShdw>
          </a:effectLst>
          <a:latin typeface="Times New Roman" panose="02020603050405020304" pitchFamily="18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rgbClr val="3333CC"/>
          </a:solidFill>
          <a:effectLst>
            <a:outerShdw blurRad="38100" dist="38100" dir="2700000" algn="tl">
              <a:srgbClr val="C0C0C0"/>
            </a:outerShdw>
          </a:effectLst>
          <a:latin typeface="Times New Roman" panose="02020603050405020304" pitchFamily="18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rgbClr val="3333CC"/>
          </a:solidFill>
          <a:effectLst>
            <a:outerShdw blurRad="38100" dist="38100" dir="2700000" algn="tl">
              <a:srgbClr val="C0C0C0"/>
            </a:outerShdw>
          </a:effectLst>
          <a:latin typeface="Times New Roman" panose="02020603050405020304" pitchFamily="18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rgbClr val="3333CC"/>
          </a:solidFill>
          <a:effectLst>
            <a:outerShdw blurRad="38100" dist="38100" dir="2700000" algn="tl">
              <a:srgbClr val="C0C0C0"/>
            </a:outerShdw>
          </a:effectLst>
          <a:latin typeface="Times New Roman" panose="02020603050405020304" pitchFamily="18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 b="1" i="1">
          <a:solidFill>
            <a:srgbClr val="3333CC"/>
          </a:solidFill>
          <a:effectLst>
            <a:outerShdw blurRad="38100" dist="38100" dir="2700000" algn="tl">
              <a:srgbClr val="C0C0C0"/>
            </a:outerShdw>
          </a:effectLst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b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9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0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5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2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4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14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7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3" Type="http://schemas.openxmlformats.org/officeDocument/2006/relationships/image" Target="../media/image19.png"/><Relationship Id="rId7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17.bin"/><Relationship Id="rId9" Type="http://schemas.openxmlformats.org/officeDocument/2006/relationships/image" Target="../media/image18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5.bin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3.bin"/><Relationship Id="rId14" Type="http://schemas.openxmlformats.org/officeDocument/2006/relationships/image" Target="../media/image25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6.bin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image" Target="../media/image29.png"/><Relationship Id="rId7" Type="http://schemas.openxmlformats.org/officeDocument/2006/relationships/image" Target="../media/image2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28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7.bin"/><Relationship Id="rId9" Type="http://schemas.openxmlformats.org/officeDocument/2006/relationships/image" Target="../media/image28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7" Type="http://schemas.openxmlformats.org/officeDocument/2006/relationships/image" Target="../media/image3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31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30.bin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9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9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0.vml"/><Relationship Id="rId4" Type="http://schemas.openxmlformats.org/officeDocument/2006/relationships/image" Target="../media/image9.wmf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1.vml"/><Relationship Id="rId4" Type="http://schemas.openxmlformats.org/officeDocument/2006/relationships/image" Target="../media/image5.wmf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2.vml"/><Relationship Id="rId4" Type="http://schemas.openxmlformats.org/officeDocument/2006/relationships/image" Target="../media/image33.wmf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6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7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AB9C6-80D4-403A-A9DA-B8BE57E1CDD1}" type="slidenum">
              <a:rPr lang="en-US" altLang="en-US"/>
              <a:pPr/>
              <a:t>1</a:t>
            </a:fld>
            <a:endParaRPr lang="en-US" altLang="en-US" sz="900" b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52400" y="954088"/>
            <a:ext cx="8839200" cy="1154112"/>
          </a:xfrm>
          <a:noFill/>
          <a:ln/>
        </p:spPr>
        <p:txBody>
          <a:bodyPr lIns="92075" tIns="46038" rIns="92075" bIns="46038" anchor="ctr"/>
          <a:lstStyle/>
          <a:p>
            <a:r>
              <a:rPr lang="en-US" altLang="en-US" sz="5900">
                <a:solidFill>
                  <a:srgbClr val="800000"/>
                </a:solidFill>
              </a:rPr>
              <a:t>Chemical Equilibrium</a:t>
            </a:r>
            <a:endParaRPr lang="en-US" altLang="en-US" sz="8900">
              <a:solidFill>
                <a:srgbClr val="8F0058"/>
              </a:solidFill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6477000" y="5262563"/>
            <a:ext cx="24384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altLang="en-US" sz="3600" b="1" i="1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Chapter 17 (Honors)</a:t>
            </a:r>
          </a:p>
        </p:txBody>
      </p:sp>
      <p:pic>
        <p:nvPicPr>
          <p:cNvPr id="3084" name="Picture 12" descr="MMj03005750000[1]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952750"/>
            <a:ext cx="3219450" cy="3219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5410200" y="3276600"/>
            <a:ext cx="3200400" cy="1433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90000"/>
              </a:lnSpc>
              <a:spcBef>
                <a:spcPct val="50000"/>
              </a:spcBef>
            </a:pPr>
            <a:r>
              <a:rPr lang="en-US" altLang="en-US" sz="1400" b="1">
                <a:latin typeface="Arial" panose="020B0604020202020204" pitchFamily="34" charset="0"/>
              </a:rPr>
              <a:t>SAVE PAPER AND INK!!! When you print out the notes on PowerPoint, print "Handouts" instead of "Slides" in the print setup. Also, turn off the backgrounds (Tools&gt;Options&gt;Print&gt;UNcheck "Background Printing")!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342CF-BED3-47E3-A184-607E277A4527}" type="slidenum">
              <a:rPr lang="en-US" altLang="en-US"/>
              <a:pPr/>
              <a:t>10</a:t>
            </a:fld>
            <a:endParaRPr lang="en-US" altLang="en-US" sz="900" b="0"/>
          </a:p>
        </p:txBody>
      </p:sp>
      <p:sp>
        <p:nvSpPr>
          <p:cNvPr id="521218" name="Rectangle 2"/>
          <p:cNvSpPr>
            <a:spLocks noChangeArrowheads="1"/>
          </p:cNvSpPr>
          <p:nvPr/>
        </p:nvSpPr>
        <p:spPr bwMode="auto">
          <a:xfrm>
            <a:off x="152400" y="152400"/>
            <a:ext cx="8686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r>
              <a:rPr lang="en-US" altLang="en-US" sz="4000" b="1" i="1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 Equilibrium Expression</a:t>
            </a:r>
            <a:endParaRPr lang="en-US" altLang="en-US">
              <a:solidFill>
                <a:srgbClr val="8F0058"/>
              </a:solidFill>
            </a:endParaRPr>
          </a:p>
        </p:txBody>
      </p:sp>
      <p:sp>
        <p:nvSpPr>
          <p:cNvPr id="521219" name="Rectangle 3"/>
          <p:cNvSpPr>
            <a:spLocks noChangeArrowheads="1"/>
          </p:cNvSpPr>
          <p:nvPr/>
        </p:nvSpPr>
        <p:spPr bwMode="auto">
          <a:xfrm>
            <a:off x="152400" y="838200"/>
            <a:ext cx="8763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3200"/>
              <a:t>Write the equilibrium expression for the following reaction:</a:t>
            </a:r>
          </a:p>
          <a:p>
            <a:endParaRPr lang="en-US" altLang="en-US" sz="3200"/>
          </a:p>
        </p:txBody>
      </p:sp>
      <p:graphicFrame>
        <p:nvGraphicFramePr>
          <p:cNvPr id="521220" name="Object 4"/>
          <p:cNvGraphicFramePr>
            <a:graphicFrameLocks noChangeAspect="1"/>
          </p:cNvGraphicFramePr>
          <p:nvPr/>
        </p:nvGraphicFramePr>
        <p:xfrm>
          <a:off x="1752600" y="2286000"/>
          <a:ext cx="53467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1221" name="Document" r:id="rId3" imgW="4095720" imgH="466560" progId="ChemWindow.Document">
                  <p:embed/>
                </p:oleObj>
              </mc:Choice>
              <mc:Fallback>
                <p:oleObj name="Document" r:id="rId3" imgW="4095720" imgH="466560" progId="ChemWindow.Document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286000"/>
                        <a:ext cx="53467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02DD7-9927-4B76-965D-8EDEDFEA749F}" type="slidenum">
              <a:rPr lang="en-US" altLang="en-US"/>
              <a:pPr/>
              <a:t>11</a:t>
            </a:fld>
            <a:endParaRPr lang="en-US" altLang="en-US" sz="900" b="0"/>
          </a:p>
        </p:txBody>
      </p:sp>
      <p:sp>
        <p:nvSpPr>
          <p:cNvPr id="475138" name="Rectangle 2"/>
          <p:cNvSpPr>
            <a:spLocks noChangeArrowheads="1"/>
          </p:cNvSpPr>
          <p:nvPr/>
        </p:nvSpPr>
        <p:spPr bwMode="auto">
          <a:xfrm>
            <a:off x="152400" y="152400"/>
            <a:ext cx="8686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r>
              <a:rPr lang="en-US" altLang="en-US" sz="4000" b="1" i="1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 Equilibrium Constant</a:t>
            </a:r>
            <a:endParaRPr lang="en-US" altLang="en-US">
              <a:solidFill>
                <a:srgbClr val="8F0058"/>
              </a:solidFill>
            </a:endParaRPr>
          </a:p>
        </p:txBody>
      </p:sp>
      <p:sp>
        <p:nvSpPr>
          <p:cNvPr id="475139" name="Rectangle 3"/>
          <p:cNvSpPr>
            <a:spLocks noChangeArrowheads="1"/>
          </p:cNvSpPr>
          <p:nvPr/>
        </p:nvSpPr>
        <p:spPr bwMode="auto">
          <a:xfrm>
            <a:off x="152400" y="838200"/>
            <a:ext cx="87630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None/>
            </a:pPr>
            <a:r>
              <a:rPr lang="en-US" altLang="en-US" sz="320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 Equilibrium Constant in Terms of Pressure</a:t>
            </a:r>
            <a:endParaRPr lang="en-US" altLang="en-US"/>
          </a:p>
          <a:p>
            <a:r>
              <a:rPr lang="en-US" altLang="en-US"/>
              <a:t>If </a:t>
            </a:r>
            <a:r>
              <a:rPr lang="en-US" altLang="en-US" i="1"/>
              <a:t>K</a:t>
            </a:r>
            <a:r>
              <a:rPr lang="en-US" altLang="en-US" i="1" baseline="-25000"/>
              <a:t>P</a:t>
            </a:r>
            <a:r>
              <a:rPr lang="en-US" altLang="en-US"/>
              <a:t> is the equilibrium constant for reactions involving gases, we can write:</a:t>
            </a:r>
          </a:p>
          <a:p>
            <a:pPr algn="ctr"/>
            <a:endParaRPr lang="en-US" altLang="en-US"/>
          </a:p>
          <a:p>
            <a:pPr algn="ctr"/>
            <a:endParaRPr lang="en-US" altLang="en-US"/>
          </a:p>
          <a:p>
            <a:pPr algn="ctr"/>
            <a:endParaRPr lang="en-US" altLang="en-US"/>
          </a:p>
          <a:p>
            <a:r>
              <a:rPr lang="en-US" altLang="en-US" i="1"/>
              <a:t>K</a:t>
            </a:r>
            <a:r>
              <a:rPr lang="en-US" altLang="en-US" i="1" baseline="-25000"/>
              <a:t>P</a:t>
            </a:r>
            <a:r>
              <a:rPr lang="en-US" altLang="en-US" i="1"/>
              <a:t> </a:t>
            </a:r>
            <a:r>
              <a:rPr lang="en-US" altLang="en-US"/>
              <a:t>is based on partial pressures measured in atmospheres.</a:t>
            </a:r>
          </a:p>
          <a:p>
            <a:pPr>
              <a:buFontTx/>
              <a:buNone/>
            </a:pPr>
            <a:endParaRPr lang="en-US" altLang="en-US"/>
          </a:p>
        </p:txBody>
      </p:sp>
      <p:graphicFrame>
        <p:nvGraphicFramePr>
          <p:cNvPr id="475140" name="Object 4"/>
          <p:cNvGraphicFramePr>
            <a:graphicFrameLocks noChangeAspect="1"/>
          </p:cNvGraphicFramePr>
          <p:nvPr/>
        </p:nvGraphicFramePr>
        <p:xfrm>
          <a:off x="2847975" y="2300288"/>
          <a:ext cx="3448050" cy="1479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5141" name="Equation" r:id="rId3" imgW="2425680" imgH="1041120" progId="Equation.3">
                  <p:embed/>
                </p:oleObj>
              </mc:Choice>
              <mc:Fallback>
                <p:oleObj name="Equation" r:id="rId3" imgW="2425680" imgH="104112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7975" y="2300288"/>
                        <a:ext cx="3448050" cy="1479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F7838-A452-4CEC-9A60-13DFDD22B850}" type="slidenum">
              <a:rPr lang="en-US" altLang="en-US"/>
              <a:pPr/>
              <a:t>12</a:t>
            </a:fld>
            <a:endParaRPr lang="en-US" altLang="en-US" sz="900" b="0"/>
          </a:p>
        </p:txBody>
      </p:sp>
      <p:sp>
        <p:nvSpPr>
          <p:cNvPr id="477186" name="Rectangle 2"/>
          <p:cNvSpPr>
            <a:spLocks noChangeArrowheads="1"/>
          </p:cNvSpPr>
          <p:nvPr/>
        </p:nvSpPr>
        <p:spPr bwMode="auto">
          <a:xfrm>
            <a:off x="152400" y="152400"/>
            <a:ext cx="8686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r>
              <a:rPr lang="en-US" altLang="en-US" sz="4000" b="1" i="1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 Equilibrium Constant</a:t>
            </a:r>
            <a:endParaRPr lang="en-US" altLang="en-US">
              <a:solidFill>
                <a:srgbClr val="8F0058"/>
              </a:solidFill>
            </a:endParaRPr>
          </a:p>
        </p:txBody>
      </p:sp>
      <p:sp>
        <p:nvSpPr>
          <p:cNvPr id="477187" name="Rectangle 3"/>
          <p:cNvSpPr>
            <a:spLocks noChangeArrowheads="1"/>
          </p:cNvSpPr>
          <p:nvPr/>
        </p:nvSpPr>
        <p:spPr bwMode="auto">
          <a:xfrm>
            <a:off x="152400" y="838200"/>
            <a:ext cx="87630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None/>
            </a:pPr>
            <a:r>
              <a:rPr lang="en-US" altLang="en-US" sz="320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 Magnitude of Equilibrium Constants</a:t>
            </a:r>
            <a:endParaRPr lang="en-US" altLang="en-US"/>
          </a:p>
          <a:p>
            <a:r>
              <a:rPr lang="en-US" altLang="en-US"/>
              <a:t>The equilibrium constant, </a:t>
            </a:r>
            <a:r>
              <a:rPr lang="en-US" altLang="en-US" i="1"/>
              <a:t>K</a:t>
            </a:r>
            <a:r>
              <a:rPr lang="en-US" altLang="en-US"/>
              <a:t>, is the ratio of products to reactants.</a:t>
            </a:r>
          </a:p>
          <a:p>
            <a:r>
              <a:rPr lang="en-US" altLang="en-US"/>
              <a:t>Therefore, the larger </a:t>
            </a:r>
            <a:r>
              <a:rPr lang="en-US" altLang="en-US" i="1"/>
              <a:t>K</a:t>
            </a:r>
            <a:r>
              <a:rPr lang="en-US" altLang="en-US"/>
              <a:t> the more products are present at equilibrium.</a:t>
            </a:r>
          </a:p>
          <a:p>
            <a:r>
              <a:rPr lang="en-US" altLang="en-US"/>
              <a:t>Conversely, the smaller </a:t>
            </a:r>
            <a:r>
              <a:rPr lang="en-US" altLang="en-US" i="1"/>
              <a:t>K</a:t>
            </a:r>
            <a:r>
              <a:rPr lang="en-US" altLang="en-US"/>
              <a:t> the more reactants are present at equilibrium.</a:t>
            </a:r>
          </a:p>
          <a:p>
            <a:r>
              <a:rPr lang="en-US" altLang="en-US"/>
              <a:t>If </a:t>
            </a:r>
            <a:r>
              <a:rPr lang="en-US" altLang="en-US" i="1"/>
              <a:t>K</a:t>
            </a:r>
            <a:r>
              <a:rPr lang="en-US" altLang="en-US"/>
              <a:t> &gt;&gt; 1, then products dominate at equilibrium and equilibrium lies to the right.</a:t>
            </a:r>
          </a:p>
          <a:p>
            <a:r>
              <a:rPr lang="en-US" altLang="en-US"/>
              <a:t>If </a:t>
            </a:r>
            <a:r>
              <a:rPr lang="en-US" altLang="en-US" i="1"/>
              <a:t>K</a:t>
            </a:r>
            <a:r>
              <a:rPr lang="en-US" altLang="en-US"/>
              <a:t> &lt;&lt; 1, then reactants dominate at equilibrium and the equilibrium lies to the left.</a:t>
            </a:r>
          </a:p>
        </p:txBody>
      </p:sp>
    </p:spTree>
  </p:cSld>
  <p:clrMapOvr>
    <a:masterClrMapping/>
  </p:clrMapOvr>
  <p:transition spd="med"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643DD-7015-426C-B6B1-2F80321274A1}" type="slidenum">
              <a:rPr lang="en-US" altLang="en-US"/>
              <a:pPr/>
              <a:t>13</a:t>
            </a:fld>
            <a:endParaRPr lang="en-US" altLang="en-US" sz="900" b="0"/>
          </a:p>
        </p:txBody>
      </p:sp>
      <p:sp>
        <p:nvSpPr>
          <p:cNvPr id="479234" name="Rectangle 2"/>
          <p:cNvSpPr>
            <a:spLocks noChangeArrowheads="1"/>
          </p:cNvSpPr>
          <p:nvPr/>
        </p:nvSpPr>
        <p:spPr bwMode="auto">
          <a:xfrm>
            <a:off x="152400" y="152400"/>
            <a:ext cx="8686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r>
              <a:rPr lang="en-US" altLang="en-US" sz="4000" b="1" i="1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 Equilibrium Constant</a:t>
            </a:r>
            <a:endParaRPr lang="en-US" altLang="en-US">
              <a:solidFill>
                <a:srgbClr val="8F0058"/>
              </a:solidFill>
            </a:endParaRPr>
          </a:p>
        </p:txBody>
      </p:sp>
      <p:sp>
        <p:nvSpPr>
          <p:cNvPr id="479235" name="Rectangle 3"/>
          <p:cNvSpPr>
            <a:spLocks noChangeArrowheads="1"/>
          </p:cNvSpPr>
          <p:nvPr/>
        </p:nvSpPr>
        <p:spPr bwMode="auto">
          <a:xfrm>
            <a:off x="152400" y="838200"/>
            <a:ext cx="87630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None/>
            </a:pPr>
            <a:r>
              <a:rPr lang="en-US" altLang="en-US" sz="320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 Magnitude of Equilibrium Constants</a:t>
            </a:r>
            <a:endParaRPr lang="en-US" altLang="en-US"/>
          </a:p>
          <a:p>
            <a:r>
              <a:rPr lang="en-US" altLang="en-US"/>
              <a:t>An equilibrium can be approached from any direction.</a:t>
            </a:r>
          </a:p>
          <a:p>
            <a:pPr>
              <a:buFontTx/>
              <a:buNone/>
            </a:pPr>
            <a:r>
              <a:rPr lang="en-US" altLang="en-US"/>
              <a:t>Example:</a:t>
            </a:r>
          </a:p>
          <a:p>
            <a:pPr algn="ctr"/>
            <a:endParaRPr lang="en-US" altLang="en-US"/>
          </a:p>
          <a:p>
            <a:pPr>
              <a:buFontTx/>
              <a:buNone/>
            </a:pPr>
            <a:endParaRPr lang="en-US" altLang="en-US"/>
          </a:p>
        </p:txBody>
      </p:sp>
      <p:graphicFrame>
        <p:nvGraphicFramePr>
          <p:cNvPr id="479236" name="Object 4"/>
          <p:cNvGraphicFramePr>
            <a:graphicFrameLocks noChangeAspect="1"/>
          </p:cNvGraphicFramePr>
          <p:nvPr/>
        </p:nvGraphicFramePr>
        <p:xfrm>
          <a:off x="2428875" y="2819400"/>
          <a:ext cx="4286250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288" name="Document" r:id="rId3" imgW="3295800" imgH="504720" progId="ChemWindow.Document">
                  <p:embed/>
                </p:oleObj>
              </mc:Choice>
              <mc:Fallback>
                <p:oleObj name="Document" r:id="rId3" imgW="3295800" imgH="504720" progId="ChemWindow.Document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8875" y="2819400"/>
                        <a:ext cx="4286250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9237" name="Object 5"/>
          <p:cNvGraphicFramePr>
            <a:graphicFrameLocks noChangeAspect="1"/>
          </p:cNvGraphicFramePr>
          <p:nvPr/>
        </p:nvGraphicFramePr>
        <p:xfrm>
          <a:off x="2895600" y="3733800"/>
          <a:ext cx="33528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289" name="Equation" r:id="rId5" imgW="2743200" imgH="914400" progId="Equation.3">
                  <p:embed/>
                </p:oleObj>
              </mc:Choice>
              <mc:Fallback>
                <p:oleObj name="Equation" r:id="rId5" imgW="2743200" imgH="9144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733800"/>
                        <a:ext cx="33528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166D81-B3B9-433F-88B9-1FBFAE36591D}" type="slidenum">
              <a:rPr lang="en-US" altLang="en-US"/>
              <a:pPr/>
              <a:t>14</a:t>
            </a:fld>
            <a:endParaRPr lang="en-US" altLang="en-US" sz="900" b="0"/>
          </a:p>
        </p:txBody>
      </p:sp>
      <p:sp>
        <p:nvSpPr>
          <p:cNvPr id="480258" name="Rectangle 2"/>
          <p:cNvSpPr>
            <a:spLocks noChangeArrowheads="1"/>
          </p:cNvSpPr>
          <p:nvPr/>
        </p:nvSpPr>
        <p:spPr bwMode="auto">
          <a:xfrm>
            <a:off x="152400" y="152400"/>
            <a:ext cx="8686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r>
              <a:rPr lang="en-US" altLang="en-US" sz="4000" b="1" i="1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 Equilibrium Constant</a:t>
            </a:r>
            <a:endParaRPr lang="en-US" altLang="en-US">
              <a:solidFill>
                <a:srgbClr val="8F0058"/>
              </a:solidFill>
            </a:endParaRPr>
          </a:p>
        </p:txBody>
      </p:sp>
      <p:sp>
        <p:nvSpPr>
          <p:cNvPr id="480259" name="Rectangle 3"/>
          <p:cNvSpPr>
            <a:spLocks noChangeArrowheads="1"/>
          </p:cNvSpPr>
          <p:nvPr/>
        </p:nvSpPr>
        <p:spPr bwMode="auto">
          <a:xfrm>
            <a:off x="152400" y="838200"/>
            <a:ext cx="87630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None/>
            </a:pPr>
            <a:r>
              <a:rPr lang="en-US" altLang="en-US" sz="320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 Magnitude of Equilibrium Constants</a:t>
            </a:r>
            <a:endParaRPr lang="en-US" altLang="en-US"/>
          </a:p>
          <a:p>
            <a:r>
              <a:rPr lang="en-US" altLang="en-US"/>
              <a:t>However,</a:t>
            </a:r>
          </a:p>
          <a:p>
            <a:pPr algn="ctr">
              <a:buFontTx/>
              <a:buNone/>
            </a:pPr>
            <a:endParaRPr lang="en-US" altLang="en-US"/>
          </a:p>
          <a:p>
            <a:pPr algn="ctr"/>
            <a:endParaRPr lang="en-US" altLang="en-US"/>
          </a:p>
          <a:p>
            <a:pPr algn="ctr"/>
            <a:endParaRPr lang="en-US" altLang="en-US"/>
          </a:p>
          <a:p>
            <a:pPr algn="ctr"/>
            <a:endParaRPr lang="en-US" altLang="en-US"/>
          </a:p>
          <a:p>
            <a:pPr algn="ctr"/>
            <a:endParaRPr lang="en-US" altLang="en-US"/>
          </a:p>
          <a:p>
            <a:r>
              <a:rPr lang="en-US" altLang="en-US"/>
              <a:t>The equilibrium constant for a reaction in one direction is the reciprocal of the equilibrium constant of the reaction in the opposite direction.</a:t>
            </a:r>
          </a:p>
        </p:txBody>
      </p:sp>
      <p:graphicFrame>
        <p:nvGraphicFramePr>
          <p:cNvPr id="480260" name="Object 4"/>
          <p:cNvGraphicFramePr>
            <a:graphicFrameLocks noChangeAspect="1"/>
          </p:cNvGraphicFramePr>
          <p:nvPr/>
        </p:nvGraphicFramePr>
        <p:xfrm>
          <a:off x="2425700" y="2133600"/>
          <a:ext cx="42418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2310" name="Document" r:id="rId3" imgW="3257640" imgH="466560" progId="ChemWindow.Document">
                  <p:embed/>
                </p:oleObj>
              </mc:Choice>
              <mc:Fallback>
                <p:oleObj name="Document" r:id="rId3" imgW="3257640" imgH="466560" progId="ChemWindow.Document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5700" y="2133600"/>
                        <a:ext cx="42418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0261" name="Object 5"/>
          <p:cNvGraphicFramePr>
            <a:graphicFrameLocks noChangeAspect="1"/>
          </p:cNvGraphicFramePr>
          <p:nvPr/>
        </p:nvGraphicFramePr>
        <p:xfrm>
          <a:off x="2368550" y="3298825"/>
          <a:ext cx="4408488" cy="1071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2311" name="Equation" r:id="rId5" imgW="3606480" imgH="876240" progId="Equation.3">
                  <p:embed/>
                </p:oleObj>
              </mc:Choice>
              <mc:Fallback>
                <p:oleObj name="Equation" r:id="rId5" imgW="3606480" imgH="8762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8550" y="3298825"/>
                        <a:ext cx="4408488" cy="1071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B3D3B-04EC-4295-A9F2-B5DD3297E5B1}" type="slidenum">
              <a:rPr lang="en-US" altLang="en-US"/>
              <a:pPr/>
              <a:t>15</a:t>
            </a:fld>
            <a:endParaRPr lang="en-US" altLang="en-US" sz="900" b="0"/>
          </a:p>
        </p:txBody>
      </p:sp>
      <p:sp>
        <p:nvSpPr>
          <p:cNvPr id="481283" name="Rectangle 3"/>
          <p:cNvSpPr>
            <a:spLocks noChangeArrowheads="1"/>
          </p:cNvSpPr>
          <p:nvPr/>
        </p:nvSpPr>
        <p:spPr bwMode="auto">
          <a:xfrm>
            <a:off x="152400" y="152400"/>
            <a:ext cx="8686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r>
              <a:rPr lang="en-US" altLang="en-US" sz="4000" b="1" i="1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 Equilibrium Constant</a:t>
            </a:r>
            <a:endParaRPr lang="en-US" altLang="en-US">
              <a:solidFill>
                <a:srgbClr val="8F0058"/>
              </a:solidFill>
            </a:endParaRPr>
          </a:p>
        </p:txBody>
      </p:sp>
      <p:sp>
        <p:nvSpPr>
          <p:cNvPr id="481284" name="Rectangle 4"/>
          <p:cNvSpPr>
            <a:spLocks noChangeArrowheads="1"/>
          </p:cNvSpPr>
          <p:nvPr/>
        </p:nvSpPr>
        <p:spPr bwMode="auto">
          <a:xfrm>
            <a:off x="152400" y="838200"/>
            <a:ext cx="87630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None/>
            </a:pPr>
            <a:r>
              <a:rPr lang="en-US" altLang="en-US" sz="320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Heterogeneous Equilibria</a:t>
            </a:r>
            <a:endParaRPr lang="en-US" altLang="en-US"/>
          </a:p>
          <a:p>
            <a:r>
              <a:rPr lang="en-US" altLang="en-US"/>
              <a:t>When all reactants and products are in one phase, the equilibrium is homogeneous.</a:t>
            </a:r>
          </a:p>
          <a:p>
            <a:r>
              <a:rPr lang="en-US" altLang="en-US"/>
              <a:t>If one or more reactants or products are in a different phase, the equilibrium is heterogeneous.</a:t>
            </a:r>
          </a:p>
          <a:p>
            <a:r>
              <a:rPr lang="en-US" altLang="en-US"/>
              <a:t>Consider:</a:t>
            </a:r>
          </a:p>
          <a:p>
            <a:pPr algn="ctr">
              <a:buFontTx/>
              <a:buNone/>
            </a:pPr>
            <a:endParaRPr lang="en-US" altLang="en-US"/>
          </a:p>
          <a:p>
            <a:pPr lvl="1"/>
            <a:r>
              <a:rPr lang="en-US" altLang="en-US"/>
              <a:t>experimentally, the amount of CO</a:t>
            </a:r>
            <a:r>
              <a:rPr lang="en-US" altLang="en-US" baseline="-25000"/>
              <a:t>2</a:t>
            </a:r>
            <a:r>
              <a:rPr lang="en-US" altLang="en-US"/>
              <a:t> does not seem to depend on the amounts of CaO and CaCO</a:t>
            </a:r>
            <a:r>
              <a:rPr lang="en-US" altLang="en-US" baseline="-25000"/>
              <a:t>3</a:t>
            </a:r>
            <a:r>
              <a:rPr lang="en-US" altLang="en-US"/>
              <a:t>.  Why?</a:t>
            </a:r>
          </a:p>
          <a:p>
            <a:pPr>
              <a:buFontTx/>
              <a:buNone/>
            </a:pPr>
            <a:endParaRPr lang="en-US" altLang="en-US"/>
          </a:p>
        </p:txBody>
      </p:sp>
      <p:graphicFrame>
        <p:nvGraphicFramePr>
          <p:cNvPr id="481287" name="Object 7"/>
          <p:cNvGraphicFramePr>
            <a:graphicFrameLocks noChangeAspect="1"/>
          </p:cNvGraphicFramePr>
          <p:nvPr/>
        </p:nvGraphicFramePr>
        <p:xfrm>
          <a:off x="1479550" y="3810000"/>
          <a:ext cx="61849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3335" name="Document" r:id="rId3" imgW="4781520" imgH="504720" progId="ChemWindow.Document">
                  <p:embed/>
                </p:oleObj>
              </mc:Choice>
              <mc:Fallback>
                <p:oleObj name="Document" r:id="rId3" imgW="4781520" imgH="504720" progId="ChemWindow.Document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9550" y="3810000"/>
                        <a:ext cx="61849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1718E3-1FAE-4148-85CB-940552804913}" type="slidenum">
              <a:rPr lang="en-US" altLang="en-US"/>
              <a:pPr/>
              <a:t>16</a:t>
            </a:fld>
            <a:endParaRPr lang="en-US" altLang="en-US" sz="900" b="0"/>
          </a:p>
        </p:txBody>
      </p:sp>
      <p:sp>
        <p:nvSpPr>
          <p:cNvPr id="482306" name="Rectangle 2"/>
          <p:cNvSpPr>
            <a:spLocks noChangeArrowheads="1"/>
          </p:cNvSpPr>
          <p:nvPr/>
        </p:nvSpPr>
        <p:spPr bwMode="auto">
          <a:xfrm>
            <a:off x="152400" y="152400"/>
            <a:ext cx="8686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r>
              <a:rPr lang="en-US" altLang="en-US" sz="4000" b="1" i="1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 Equilibrium Constant</a:t>
            </a:r>
            <a:endParaRPr lang="en-US" altLang="en-US">
              <a:solidFill>
                <a:srgbClr val="8F0058"/>
              </a:solidFill>
            </a:endParaRPr>
          </a:p>
        </p:txBody>
      </p:sp>
      <p:sp>
        <p:nvSpPr>
          <p:cNvPr id="482307" name="Rectangle 3"/>
          <p:cNvSpPr>
            <a:spLocks noChangeArrowheads="1"/>
          </p:cNvSpPr>
          <p:nvPr/>
        </p:nvSpPr>
        <p:spPr bwMode="auto">
          <a:xfrm>
            <a:off x="152400" y="838200"/>
            <a:ext cx="87630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None/>
            </a:pPr>
            <a:r>
              <a:rPr lang="en-US" altLang="en-US" sz="320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Heterogeneous Equilibria</a:t>
            </a:r>
            <a:endParaRPr lang="en-US" altLang="en-US"/>
          </a:p>
        </p:txBody>
      </p:sp>
      <p:pic>
        <p:nvPicPr>
          <p:cNvPr id="482309" name="Picture 5" descr="FG15_00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413" y="1395413"/>
            <a:ext cx="7621587" cy="5081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wipe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D83C5-D5B6-4734-A670-87C88866AFC1}" type="slidenum">
              <a:rPr lang="en-US" altLang="en-US"/>
              <a:pPr/>
              <a:t>17</a:t>
            </a:fld>
            <a:endParaRPr lang="en-US" altLang="en-US" sz="900" b="0"/>
          </a:p>
        </p:txBody>
      </p:sp>
      <p:sp>
        <p:nvSpPr>
          <p:cNvPr id="483330" name="Rectangle 2"/>
          <p:cNvSpPr>
            <a:spLocks noChangeArrowheads="1"/>
          </p:cNvSpPr>
          <p:nvPr/>
        </p:nvSpPr>
        <p:spPr bwMode="auto">
          <a:xfrm>
            <a:off x="152400" y="152400"/>
            <a:ext cx="8686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r>
              <a:rPr lang="en-US" altLang="en-US" sz="4000" b="1" i="1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 Equilibrium Constant</a:t>
            </a:r>
            <a:endParaRPr lang="en-US" altLang="en-US">
              <a:solidFill>
                <a:srgbClr val="8F0058"/>
              </a:solidFill>
            </a:endParaRPr>
          </a:p>
        </p:txBody>
      </p:sp>
      <p:sp>
        <p:nvSpPr>
          <p:cNvPr id="483331" name="Rectangle 3"/>
          <p:cNvSpPr>
            <a:spLocks noChangeArrowheads="1"/>
          </p:cNvSpPr>
          <p:nvPr/>
        </p:nvSpPr>
        <p:spPr bwMode="auto">
          <a:xfrm>
            <a:off x="152400" y="838200"/>
            <a:ext cx="87630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None/>
            </a:pPr>
            <a:r>
              <a:rPr lang="en-US" altLang="en-US" sz="320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Heterogeneous Equilibria</a:t>
            </a:r>
            <a:endParaRPr lang="en-US" altLang="en-US"/>
          </a:p>
          <a:p>
            <a:r>
              <a:rPr lang="en-US" altLang="en-US"/>
              <a:t>Neither density nor molar mass is a variable, the concentrations of solids and pure liquids are constant. (You can’t find the concentration of something that isn’t a solution!)</a:t>
            </a:r>
          </a:p>
          <a:p>
            <a:r>
              <a:rPr lang="en-US" altLang="en-US"/>
              <a:t>We ignore the concentrations of pure liquids and pure solids in equilibrium constant expressions.</a:t>
            </a:r>
          </a:p>
          <a:p>
            <a:r>
              <a:rPr lang="en-US" altLang="en-US"/>
              <a:t>The amount of CO</a:t>
            </a:r>
            <a:r>
              <a:rPr lang="en-US" altLang="en-US" baseline="-25000"/>
              <a:t>2</a:t>
            </a:r>
            <a:r>
              <a:rPr lang="en-US" altLang="en-US"/>
              <a:t> formed will not depend greatly on the amounts of CaO and CaCO</a:t>
            </a:r>
            <a:r>
              <a:rPr lang="en-US" altLang="en-US" baseline="-25000"/>
              <a:t>3</a:t>
            </a:r>
            <a:r>
              <a:rPr lang="en-US" altLang="en-US"/>
              <a:t> present.</a:t>
            </a:r>
          </a:p>
          <a:p>
            <a:endParaRPr lang="en-US" altLang="en-US"/>
          </a:p>
          <a:p>
            <a:pPr>
              <a:buFontTx/>
              <a:buNone/>
            </a:pPr>
            <a:endParaRPr lang="en-US" altLang="en-US"/>
          </a:p>
          <a:p>
            <a:pPr>
              <a:buFontTx/>
              <a:buNone/>
            </a:pPr>
            <a:r>
              <a:rPr lang="en-US" altLang="en-US"/>
              <a:t>				K</a:t>
            </a:r>
            <a:r>
              <a:rPr lang="en-US" altLang="en-US" baseline="-25000"/>
              <a:t>c</a:t>
            </a:r>
            <a:r>
              <a:rPr lang="en-US" altLang="en-US"/>
              <a:t> = [CO</a:t>
            </a:r>
            <a:r>
              <a:rPr lang="en-US" altLang="en-US" baseline="-25000"/>
              <a:t>2</a:t>
            </a:r>
            <a:r>
              <a:rPr lang="en-US" altLang="en-US"/>
              <a:t>]</a:t>
            </a:r>
          </a:p>
        </p:txBody>
      </p:sp>
      <p:graphicFrame>
        <p:nvGraphicFramePr>
          <p:cNvPr id="483334" name="Object 6"/>
          <p:cNvGraphicFramePr>
            <a:graphicFrameLocks noChangeAspect="1"/>
          </p:cNvGraphicFramePr>
          <p:nvPr/>
        </p:nvGraphicFramePr>
        <p:xfrm>
          <a:off x="1143000" y="5257800"/>
          <a:ext cx="61849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5384" name="Document" r:id="rId3" imgW="4781520" imgH="504720" progId="ChemWindow.Document">
                  <p:embed/>
                </p:oleObj>
              </mc:Choice>
              <mc:Fallback>
                <p:oleObj name="Document" r:id="rId3" imgW="4781520" imgH="504720" progId="ChemWindow.Document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5257800"/>
                        <a:ext cx="61849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833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935A6-EC5A-4E50-A70B-E009BFE5CC10}" type="slidenum">
              <a:rPr lang="en-US" altLang="en-US"/>
              <a:pPr/>
              <a:t>18</a:t>
            </a:fld>
            <a:endParaRPr lang="en-US" altLang="en-US" sz="900" b="0"/>
          </a:p>
        </p:txBody>
      </p:sp>
      <p:sp>
        <p:nvSpPr>
          <p:cNvPr id="484355" name="Rectangle 3"/>
          <p:cNvSpPr>
            <a:spLocks noChangeArrowheads="1"/>
          </p:cNvSpPr>
          <p:nvPr/>
        </p:nvSpPr>
        <p:spPr bwMode="auto">
          <a:xfrm>
            <a:off x="152400" y="152400"/>
            <a:ext cx="8686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r>
              <a:rPr lang="en-US" altLang="en-US" sz="4000" b="1" i="1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Calculating Equilibrium Constants</a:t>
            </a:r>
            <a:endParaRPr lang="en-US" altLang="en-US">
              <a:solidFill>
                <a:srgbClr val="8F0058"/>
              </a:solidFill>
            </a:endParaRPr>
          </a:p>
        </p:txBody>
      </p:sp>
      <p:sp>
        <p:nvSpPr>
          <p:cNvPr id="484356" name="Rectangle 4"/>
          <p:cNvSpPr>
            <a:spLocks noChangeArrowheads="1"/>
          </p:cNvSpPr>
          <p:nvPr/>
        </p:nvSpPr>
        <p:spPr bwMode="auto">
          <a:xfrm>
            <a:off x="152400" y="838200"/>
            <a:ext cx="87630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533400" indent="-533400"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>
              <a:spcBef>
                <a:spcPct val="20000"/>
              </a:spcBef>
              <a:buChar char="–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95400" indent="-3810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indent="-342900">
              <a:spcBef>
                <a:spcPct val="20000"/>
              </a:spcBef>
              <a:buChar char="–"/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71700" indent="-3429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6289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861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433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0005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3200"/>
              <a:t>Steps to Solving Problems:</a:t>
            </a:r>
          </a:p>
          <a:p>
            <a:pPr lvl="1" algn="just">
              <a:buFontTx/>
              <a:buAutoNum type="arabicPeriod"/>
            </a:pPr>
            <a:r>
              <a:rPr lang="en-US" altLang="en-US" sz="2800"/>
              <a:t>Write an equilibrium expression for the balanced reaction.</a:t>
            </a:r>
          </a:p>
          <a:p>
            <a:pPr lvl="1" algn="just">
              <a:buFontTx/>
              <a:buAutoNum type="arabicPeriod"/>
            </a:pPr>
            <a:r>
              <a:rPr lang="en-US" altLang="en-US" sz="2800"/>
              <a:t>Write an ICE table.  Fill in the given amounts.</a:t>
            </a:r>
          </a:p>
          <a:p>
            <a:pPr lvl="1" algn="just">
              <a:buFontTx/>
              <a:buAutoNum type="arabicPeriod"/>
            </a:pPr>
            <a:r>
              <a:rPr lang="en-US" altLang="en-US" sz="2800"/>
              <a:t>Use stoichiometry (mole ratios) on the </a:t>
            </a:r>
            <a:r>
              <a:rPr lang="en-US" altLang="en-US" sz="2800">
                <a:solidFill>
                  <a:srgbClr val="0000FF"/>
                </a:solidFill>
              </a:rPr>
              <a:t>change in concentration line</a:t>
            </a:r>
            <a:r>
              <a:rPr lang="en-US" altLang="en-US" sz="2800"/>
              <a:t>.</a:t>
            </a:r>
          </a:p>
          <a:p>
            <a:pPr lvl="1" algn="just">
              <a:buFontTx/>
              <a:buAutoNum type="arabicPeriod"/>
            </a:pPr>
            <a:r>
              <a:rPr lang="en-US" altLang="en-US" sz="2800"/>
              <a:t>Deduce the equilibrium concentrations of all species.</a:t>
            </a:r>
          </a:p>
          <a:p>
            <a:pPr algn="just"/>
            <a:r>
              <a:rPr lang="en-US" altLang="en-US"/>
              <a:t>Usually, the initial concentration of products is zero.  (This is not always the case.)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9D4C4-6561-4BBA-94E8-1B84D62D37B1}" type="slidenum">
              <a:rPr lang="en-US" altLang="en-US"/>
              <a:pPr/>
              <a:t>19</a:t>
            </a:fld>
            <a:endParaRPr lang="en-US" altLang="en-US" sz="900" b="0"/>
          </a:p>
        </p:txBody>
      </p:sp>
      <p:sp>
        <p:nvSpPr>
          <p:cNvPr id="485379" name="Rectangle 3"/>
          <p:cNvSpPr>
            <a:spLocks noChangeArrowheads="1"/>
          </p:cNvSpPr>
          <p:nvPr/>
        </p:nvSpPr>
        <p:spPr bwMode="auto">
          <a:xfrm>
            <a:off x="152400" y="152400"/>
            <a:ext cx="8686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r>
              <a:rPr lang="en-US" altLang="en-US" sz="4000" b="1" i="1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Applications of Equilibrium Constants</a:t>
            </a:r>
            <a:endParaRPr lang="en-US" altLang="en-US">
              <a:solidFill>
                <a:srgbClr val="8F0058"/>
              </a:solidFill>
            </a:endParaRPr>
          </a:p>
        </p:txBody>
      </p:sp>
      <p:sp>
        <p:nvSpPr>
          <p:cNvPr id="485380" name="Rectangle 4"/>
          <p:cNvSpPr>
            <a:spLocks noChangeArrowheads="1"/>
          </p:cNvSpPr>
          <p:nvPr/>
        </p:nvSpPr>
        <p:spPr bwMode="auto">
          <a:xfrm>
            <a:off x="152400" y="838200"/>
            <a:ext cx="87630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None/>
            </a:pPr>
            <a:r>
              <a:rPr lang="en-US" altLang="en-US" sz="320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Predicting the Direction of Reaction</a:t>
            </a:r>
            <a:endParaRPr lang="en-US" altLang="en-US"/>
          </a:p>
          <a:p>
            <a:r>
              <a:rPr lang="en-US" altLang="en-US"/>
              <a:t>We define </a:t>
            </a:r>
            <a:r>
              <a:rPr lang="en-US" altLang="en-US" i="1">
                <a:solidFill>
                  <a:srgbClr val="0000FF"/>
                </a:solidFill>
              </a:rPr>
              <a:t>Q</a:t>
            </a:r>
            <a:r>
              <a:rPr lang="en-US" altLang="en-US"/>
              <a:t>, the reaction quotient, for a reaction at conditions </a:t>
            </a:r>
            <a:r>
              <a:rPr lang="en-US" altLang="en-US">
                <a:solidFill>
                  <a:srgbClr val="0000FF"/>
                </a:solidFill>
              </a:rPr>
              <a:t>NOT at equilibrium</a:t>
            </a:r>
          </a:p>
          <a:p>
            <a:pPr algn="ctr"/>
            <a:endParaRPr lang="en-US" altLang="en-US"/>
          </a:p>
          <a:p>
            <a:pPr algn="just">
              <a:buFontTx/>
              <a:buNone/>
            </a:pPr>
            <a:r>
              <a:rPr lang="en-US" altLang="en-US"/>
              <a:t>	as</a:t>
            </a:r>
          </a:p>
          <a:p>
            <a:pPr algn="ctr"/>
            <a:endParaRPr lang="en-US" altLang="en-US"/>
          </a:p>
          <a:p>
            <a:pPr algn="ctr"/>
            <a:endParaRPr lang="en-US" altLang="en-US"/>
          </a:p>
          <a:p>
            <a:pPr algn="ctr"/>
            <a:endParaRPr lang="en-US" altLang="en-US"/>
          </a:p>
          <a:p>
            <a:pPr algn="just">
              <a:buFontTx/>
              <a:buNone/>
            </a:pPr>
            <a:r>
              <a:rPr lang="en-US" altLang="en-US"/>
              <a:t>	where [A], [B], [P], and [Q] are molarities </a:t>
            </a:r>
            <a:r>
              <a:rPr lang="en-US" altLang="en-US">
                <a:solidFill>
                  <a:srgbClr val="0000FF"/>
                </a:solidFill>
              </a:rPr>
              <a:t>at any time</a:t>
            </a:r>
            <a:r>
              <a:rPr lang="en-US" altLang="en-US"/>
              <a:t>.</a:t>
            </a:r>
          </a:p>
          <a:p>
            <a:pPr algn="just"/>
            <a:r>
              <a:rPr lang="en-US" altLang="en-US" i="1"/>
              <a:t>Q = K</a:t>
            </a:r>
            <a:r>
              <a:rPr lang="en-US" altLang="en-US"/>
              <a:t> only at equilibrium.</a:t>
            </a:r>
          </a:p>
        </p:txBody>
      </p:sp>
      <p:graphicFrame>
        <p:nvGraphicFramePr>
          <p:cNvPr id="485382" name="Object 6"/>
          <p:cNvGraphicFramePr>
            <a:graphicFrameLocks noChangeAspect="1"/>
          </p:cNvGraphicFramePr>
          <p:nvPr/>
        </p:nvGraphicFramePr>
        <p:xfrm>
          <a:off x="2286000" y="2362200"/>
          <a:ext cx="45212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9410" name="Document" r:id="rId3" imgW="3524400" imgH="409680" progId="ChemWindow.Document">
                  <p:embed/>
                </p:oleObj>
              </mc:Choice>
              <mc:Fallback>
                <p:oleObj name="Document" r:id="rId3" imgW="3524400" imgH="409680" progId="ChemWindow.Document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362200"/>
                        <a:ext cx="45212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5383" name="Object 7"/>
          <p:cNvGraphicFramePr>
            <a:graphicFrameLocks noChangeAspect="1"/>
          </p:cNvGraphicFramePr>
          <p:nvPr/>
        </p:nvGraphicFramePr>
        <p:xfrm>
          <a:off x="3325813" y="3276600"/>
          <a:ext cx="2490787" cy="1389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9411" name="Equation" r:id="rId5" imgW="1752480" imgH="977760" progId="Equation.3">
                  <p:embed/>
                </p:oleObj>
              </mc:Choice>
              <mc:Fallback>
                <p:oleObj name="Equation" r:id="rId5" imgW="1752480" imgH="97776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5813" y="3276600"/>
                        <a:ext cx="2490787" cy="1389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1D9FC1-8A71-47F0-A1C4-2AAD2FAF1EA3}" type="slidenum">
              <a:rPr lang="en-US" altLang="en-US"/>
              <a:pPr/>
              <a:t>2</a:t>
            </a:fld>
            <a:endParaRPr lang="en-US" altLang="en-US" sz="900" b="0"/>
          </a:p>
        </p:txBody>
      </p:sp>
      <p:sp>
        <p:nvSpPr>
          <p:cNvPr id="50483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915400" cy="381000"/>
          </a:xfrm>
        </p:spPr>
        <p:txBody>
          <a:bodyPr/>
          <a:lstStyle/>
          <a:p>
            <a:r>
              <a:rPr lang="en-US" altLang="en-US" sz="3200">
                <a:solidFill>
                  <a:srgbClr val="800000"/>
                </a:solidFill>
              </a:rPr>
              <a:t>Equilibrium</a:t>
            </a:r>
          </a:p>
        </p:txBody>
      </p:sp>
      <p:sp>
        <p:nvSpPr>
          <p:cNvPr id="504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762000"/>
            <a:ext cx="7772400" cy="53340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n-US"/>
              <a:t>We’ve already used the phrase “equilibrium” when talking about reactions. 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/>
              <a:t>In principle, every chemical reaction is reversible ... capable of moving in the forward or backward direction.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/>
              <a:t>		2 H</a:t>
            </a:r>
            <a:r>
              <a:rPr lang="en-US" altLang="en-US" baseline="-25000"/>
              <a:t>2</a:t>
            </a:r>
            <a:r>
              <a:rPr lang="en-US" altLang="en-US"/>
              <a:t> + O</a:t>
            </a:r>
            <a:r>
              <a:rPr lang="en-US" altLang="en-US" baseline="-25000"/>
              <a:t>2</a:t>
            </a:r>
            <a:r>
              <a:rPr lang="en-US" altLang="en-US"/>
              <a:t> 		2 H</a:t>
            </a:r>
            <a:r>
              <a:rPr lang="en-US" altLang="en-US" baseline="-25000"/>
              <a:t>2</a:t>
            </a:r>
            <a:r>
              <a:rPr lang="en-US" altLang="en-US"/>
              <a:t>O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/>
              <a:t>Some reactions are easily reversible ...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/>
              <a:t>Some not so easy ...</a:t>
            </a:r>
          </a:p>
        </p:txBody>
      </p:sp>
      <p:graphicFrame>
        <p:nvGraphicFramePr>
          <p:cNvPr id="504836" name="Object 4"/>
          <p:cNvGraphicFramePr>
            <a:graphicFrameLocks noChangeAspect="1"/>
          </p:cNvGraphicFramePr>
          <p:nvPr/>
        </p:nvGraphicFramePr>
        <p:xfrm>
          <a:off x="3276600" y="3429000"/>
          <a:ext cx="120015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4837" name="ISIS/Draw Sketch" r:id="rId4" imgW="1199880" imgH="333360" progId="ISISServer">
                  <p:embed/>
                </p:oleObj>
              </mc:Choice>
              <mc:Fallback>
                <p:oleObj name="ISIS/Draw Sketch" r:id="rId4" imgW="1199880" imgH="333360" progId="ISISServer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429000"/>
                        <a:ext cx="1200150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3CBB8-7B42-4A7A-B9C4-D197A9DB9F24}" type="slidenum">
              <a:rPr lang="en-US" altLang="en-US"/>
              <a:pPr/>
              <a:t>20</a:t>
            </a:fld>
            <a:endParaRPr lang="en-US" altLang="en-US" sz="900" b="0"/>
          </a:p>
        </p:txBody>
      </p:sp>
      <p:sp>
        <p:nvSpPr>
          <p:cNvPr id="486402" name="Rectangle 2"/>
          <p:cNvSpPr>
            <a:spLocks noChangeArrowheads="1"/>
          </p:cNvSpPr>
          <p:nvPr/>
        </p:nvSpPr>
        <p:spPr bwMode="auto">
          <a:xfrm>
            <a:off x="152400" y="152400"/>
            <a:ext cx="8686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r>
              <a:rPr lang="en-US" altLang="en-US" sz="4000" b="1" i="1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Applications of Equilibrium Constants</a:t>
            </a:r>
            <a:endParaRPr lang="en-US" altLang="en-US">
              <a:solidFill>
                <a:srgbClr val="8F0058"/>
              </a:solidFill>
            </a:endParaRPr>
          </a:p>
        </p:txBody>
      </p:sp>
      <p:sp>
        <p:nvSpPr>
          <p:cNvPr id="486403" name="Rectangle 3"/>
          <p:cNvSpPr>
            <a:spLocks noChangeArrowheads="1"/>
          </p:cNvSpPr>
          <p:nvPr/>
        </p:nvSpPr>
        <p:spPr bwMode="auto">
          <a:xfrm>
            <a:off x="152400" y="838200"/>
            <a:ext cx="87630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None/>
            </a:pPr>
            <a:r>
              <a:rPr lang="en-US" altLang="en-US" sz="320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Predicting the Direction of Reaction</a:t>
            </a:r>
            <a:endParaRPr lang="en-US" altLang="en-US"/>
          </a:p>
          <a:p>
            <a:pPr algn="just"/>
            <a:r>
              <a:rPr lang="en-US" altLang="en-US" sz="3200"/>
              <a:t>If </a:t>
            </a:r>
            <a:r>
              <a:rPr lang="en-US" altLang="en-US" sz="3200" i="1"/>
              <a:t>Q &gt; K</a:t>
            </a:r>
            <a:r>
              <a:rPr lang="en-US" altLang="en-US" sz="3200"/>
              <a:t> then the reverse reaction must occur to reach equilibrium (go left)</a:t>
            </a:r>
          </a:p>
          <a:p>
            <a:pPr algn="just"/>
            <a:r>
              <a:rPr lang="en-US" altLang="en-US" sz="3200"/>
              <a:t>If </a:t>
            </a:r>
            <a:r>
              <a:rPr lang="en-US" altLang="en-US" sz="3200" i="1"/>
              <a:t>Q &lt; K</a:t>
            </a:r>
            <a:r>
              <a:rPr lang="en-US" altLang="en-US" sz="3200"/>
              <a:t> then the forward reaction must occur to reach equilibrium (go right)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84EB0-F5A8-4629-BC31-9AF2E17640AB}" type="slidenum">
              <a:rPr lang="en-US" altLang="en-US"/>
              <a:pPr/>
              <a:t>21</a:t>
            </a:fld>
            <a:endParaRPr lang="en-US" altLang="en-US" sz="900" b="0"/>
          </a:p>
        </p:txBody>
      </p:sp>
      <p:sp>
        <p:nvSpPr>
          <p:cNvPr id="5120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76200"/>
          </a:xfrm>
        </p:spPr>
        <p:txBody>
          <a:bodyPr/>
          <a:lstStyle/>
          <a:p>
            <a:r>
              <a:rPr lang="en-US" altLang="en-US" sz="900"/>
              <a:t>Example Problem: Calculate Concentration</a:t>
            </a:r>
          </a:p>
        </p:txBody>
      </p:sp>
      <p:pic>
        <p:nvPicPr>
          <p:cNvPr id="51200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04800"/>
            <a:ext cx="9144000" cy="1071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12004" name="Text Box 4"/>
          <p:cNvSpPr txBox="1">
            <a:spLocks noChangeArrowheads="1"/>
          </p:cNvSpPr>
          <p:nvPr/>
        </p:nvSpPr>
        <p:spPr bwMode="auto">
          <a:xfrm>
            <a:off x="669925" y="1412875"/>
            <a:ext cx="791051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/>
              <a:t>Note the moles into a 10.32 L vessel stuff ... calculate molarity.</a:t>
            </a:r>
          </a:p>
          <a:p>
            <a:pPr eaLnBrk="1" hangingPunct="1"/>
            <a:r>
              <a:rPr lang="en-US" altLang="en-US"/>
              <a:t>Starting concentration of HI: 2.5 mol/10.32 L = 0.242 M</a:t>
            </a:r>
          </a:p>
        </p:txBody>
      </p:sp>
      <p:sp>
        <p:nvSpPr>
          <p:cNvPr id="512005" name="Text Box 5"/>
          <p:cNvSpPr txBox="1">
            <a:spLocks noChangeArrowheads="1"/>
          </p:cNvSpPr>
          <p:nvPr/>
        </p:nvSpPr>
        <p:spPr bwMode="auto">
          <a:xfrm>
            <a:off x="2574925" y="2251075"/>
            <a:ext cx="31845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/>
              <a:t>2 HI                 H</a:t>
            </a:r>
            <a:r>
              <a:rPr lang="en-US" altLang="en-US" baseline="-25000"/>
              <a:t>2</a:t>
            </a:r>
            <a:r>
              <a:rPr lang="en-US" altLang="en-US"/>
              <a:t>   +   I</a:t>
            </a:r>
            <a:r>
              <a:rPr lang="en-US" altLang="en-US" baseline="-25000"/>
              <a:t>2</a:t>
            </a:r>
            <a:endParaRPr lang="en-US" altLang="en-US"/>
          </a:p>
        </p:txBody>
      </p:sp>
      <p:graphicFrame>
        <p:nvGraphicFramePr>
          <p:cNvPr id="512006" name="Object 6"/>
          <p:cNvGraphicFramePr>
            <a:graphicFrameLocks noChangeAspect="1"/>
          </p:cNvGraphicFramePr>
          <p:nvPr/>
        </p:nvGraphicFramePr>
        <p:xfrm>
          <a:off x="3276600" y="2362200"/>
          <a:ext cx="120015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014" name="ISIS/Draw Sketch" r:id="rId4" imgW="1199880" imgH="333360" progId="ISISServer">
                  <p:embed/>
                </p:oleObj>
              </mc:Choice>
              <mc:Fallback>
                <p:oleObj name="ISIS/Draw Sketch" r:id="rId4" imgW="1199880" imgH="333360" progId="ISISServer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2362200"/>
                        <a:ext cx="1200150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07" name="Object 7"/>
          <p:cNvGraphicFramePr>
            <a:graphicFrameLocks noChangeAspect="1"/>
          </p:cNvGraphicFramePr>
          <p:nvPr/>
        </p:nvGraphicFramePr>
        <p:xfrm>
          <a:off x="6172200" y="2362200"/>
          <a:ext cx="2057400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015" name="Equation" r:id="rId6" imgW="990360" imgH="419040" progId="Equation.3">
                  <p:embed/>
                </p:oleObj>
              </mc:Choice>
              <mc:Fallback>
                <p:oleObj name="Equation" r:id="rId6" imgW="990360" imgH="41904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2362200"/>
                        <a:ext cx="2057400" cy="869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008" name="Text Box 8"/>
          <p:cNvSpPr txBox="1">
            <a:spLocks noChangeArrowheads="1"/>
          </p:cNvSpPr>
          <p:nvPr/>
        </p:nvSpPr>
        <p:spPr bwMode="auto">
          <a:xfrm>
            <a:off x="1371600" y="2819400"/>
            <a:ext cx="119856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/>
              <a:t>Initial:</a:t>
            </a:r>
          </a:p>
          <a:p>
            <a:pPr eaLnBrk="1" hangingPunct="1"/>
            <a:r>
              <a:rPr lang="en-US" altLang="en-US"/>
              <a:t>Change:</a:t>
            </a:r>
          </a:p>
          <a:p>
            <a:pPr eaLnBrk="1" hangingPunct="1"/>
            <a:r>
              <a:rPr lang="en-US" altLang="en-US"/>
              <a:t>Equil:</a:t>
            </a:r>
          </a:p>
        </p:txBody>
      </p:sp>
      <p:sp>
        <p:nvSpPr>
          <p:cNvPr id="512009" name="Text Box 9"/>
          <p:cNvSpPr txBox="1">
            <a:spLocks noChangeArrowheads="1"/>
          </p:cNvSpPr>
          <p:nvPr/>
        </p:nvSpPr>
        <p:spPr bwMode="auto">
          <a:xfrm>
            <a:off x="2651125" y="2784475"/>
            <a:ext cx="3079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/>
              <a:t>0.242 M	0	0</a:t>
            </a:r>
          </a:p>
        </p:txBody>
      </p:sp>
      <p:sp>
        <p:nvSpPr>
          <p:cNvPr id="512010" name="Text Box 10"/>
          <p:cNvSpPr txBox="1">
            <a:spLocks noChangeArrowheads="1"/>
          </p:cNvSpPr>
          <p:nvPr/>
        </p:nvSpPr>
        <p:spPr bwMode="auto">
          <a:xfrm>
            <a:off x="2574925" y="3165475"/>
            <a:ext cx="325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/>
              <a:t> -2x		+x	+x</a:t>
            </a:r>
          </a:p>
        </p:txBody>
      </p:sp>
      <p:sp>
        <p:nvSpPr>
          <p:cNvPr id="512011" name="Text Box 11"/>
          <p:cNvSpPr txBox="1">
            <a:spLocks noChangeArrowheads="1"/>
          </p:cNvSpPr>
          <p:nvPr/>
        </p:nvSpPr>
        <p:spPr bwMode="auto">
          <a:xfrm>
            <a:off x="2651125" y="3546475"/>
            <a:ext cx="3079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/>
              <a:t>0.242-2x	x	x</a:t>
            </a:r>
          </a:p>
        </p:txBody>
      </p:sp>
      <p:graphicFrame>
        <p:nvGraphicFramePr>
          <p:cNvPr id="512012" name="Object 12"/>
          <p:cNvGraphicFramePr>
            <a:graphicFrameLocks noChangeAspect="1"/>
          </p:cNvGraphicFramePr>
          <p:nvPr/>
        </p:nvGraphicFramePr>
        <p:xfrm>
          <a:off x="3810000" y="4191000"/>
          <a:ext cx="53340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016" name="Equation" r:id="rId8" imgW="2958840" imgH="444240" progId="Equation.3">
                  <p:embed/>
                </p:oleObj>
              </mc:Choice>
              <mc:Fallback>
                <p:oleObj name="Equation" r:id="rId8" imgW="2958840" imgH="44424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191000"/>
                        <a:ext cx="53340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013" name="Text Box 13"/>
          <p:cNvSpPr txBox="1">
            <a:spLocks noChangeArrowheads="1"/>
          </p:cNvSpPr>
          <p:nvPr/>
        </p:nvSpPr>
        <p:spPr bwMode="auto">
          <a:xfrm>
            <a:off x="517525" y="5680075"/>
            <a:ext cx="85121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/>
              <a:t>What we are asked for here is the equilibrium concentration of H</a:t>
            </a:r>
            <a:r>
              <a:rPr lang="en-US" altLang="en-US" baseline="-25000"/>
              <a:t>2</a:t>
            </a:r>
            <a:r>
              <a:rPr lang="en-US" altLang="en-US"/>
              <a:t> ...</a:t>
            </a:r>
          </a:p>
          <a:p>
            <a:pPr eaLnBrk="1" hangingPunct="1"/>
            <a:r>
              <a:rPr lang="en-US" altLang="en-US"/>
              <a:t> ... otherwise known as x. So, we need to solve this beast for x.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09" grpId="0" autoUpdateAnimBg="0"/>
      <p:bldP spid="512010" grpId="0" autoUpdateAnimBg="0"/>
      <p:bldP spid="512011" grpId="0" autoUpdateAnimBg="0"/>
      <p:bldP spid="512013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75B31-4C4C-4DB1-B51B-1FFE2C41D5CA}" type="slidenum">
              <a:rPr lang="en-US" altLang="en-US"/>
              <a:pPr/>
              <a:t>22</a:t>
            </a:fld>
            <a:endParaRPr lang="en-US" altLang="en-US" sz="900" b="0"/>
          </a:p>
        </p:txBody>
      </p:sp>
      <p:sp>
        <p:nvSpPr>
          <p:cNvPr id="5130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76200"/>
          </a:xfrm>
        </p:spPr>
        <p:txBody>
          <a:bodyPr/>
          <a:lstStyle/>
          <a:p>
            <a:r>
              <a:rPr lang="en-US" altLang="en-US" sz="900"/>
              <a:t>Example Problem: Calculate Concentration</a:t>
            </a:r>
          </a:p>
        </p:txBody>
      </p:sp>
      <p:graphicFrame>
        <p:nvGraphicFramePr>
          <p:cNvPr id="513027" name="Object 3"/>
          <p:cNvGraphicFramePr>
            <a:graphicFrameLocks noChangeAspect="1"/>
          </p:cNvGraphicFramePr>
          <p:nvPr/>
        </p:nvGraphicFramePr>
        <p:xfrm>
          <a:off x="914400" y="1371600"/>
          <a:ext cx="2971800" cy="831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35" name="Equation" r:id="rId3" imgW="1587240" imgH="444240" progId="Equation.3">
                  <p:embed/>
                </p:oleObj>
              </mc:Choice>
              <mc:Fallback>
                <p:oleObj name="Equation" r:id="rId3" imgW="1587240" imgH="44424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371600"/>
                        <a:ext cx="2971800" cy="831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28" name="Object 4"/>
          <p:cNvGraphicFramePr>
            <a:graphicFrameLocks noChangeAspect="1"/>
          </p:cNvGraphicFramePr>
          <p:nvPr/>
        </p:nvGraphicFramePr>
        <p:xfrm>
          <a:off x="685800" y="2438400"/>
          <a:ext cx="3886200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36" name="Equation" r:id="rId5" imgW="1701720" imgH="228600" progId="Equation.3">
                  <p:embed/>
                </p:oleObj>
              </mc:Choice>
              <mc:Fallback>
                <p:oleObj name="Equation" r:id="rId5" imgW="170172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2438400"/>
                        <a:ext cx="3886200" cy="522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29" name="Object 5"/>
          <p:cNvGraphicFramePr>
            <a:graphicFrameLocks noChangeAspect="1"/>
          </p:cNvGraphicFramePr>
          <p:nvPr/>
        </p:nvGraphicFramePr>
        <p:xfrm>
          <a:off x="1066800" y="2971800"/>
          <a:ext cx="51816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37" name="Equation" r:id="rId7" imgW="2171520" imgH="228600" progId="Equation.3">
                  <p:embed/>
                </p:oleObj>
              </mc:Choice>
              <mc:Fallback>
                <p:oleObj name="Equation" r:id="rId7" imgW="217152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971800"/>
                        <a:ext cx="51816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30" name="Object 6"/>
          <p:cNvGraphicFramePr>
            <a:graphicFrameLocks noChangeAspect="1"/>
          </p:cNvGraphicFramePr>
          <p:nvPr/>
        </p:nvGraphicFramePr>
        <p:xfrm>
          <a:off x="1052513" y="3505200"/>
          <a:ext cx="5743575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38" name="Equation" r:id="rId9" imgW="2425680" imgH="203040" progId="Equation.3">
                  <p:embed/>
                </p:oleObj>
              </mc:Choice>
              <mc:Fallback>
                <p:oleObj name="Equation" r:id="rId9" imgW="2425680" imgH="2030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2513" y="3505200"/>
                        <a:ext cx="5743575" cy="481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31" name="Object 7"/>
          <p:cNvGraphicFramePr>
            <a:graphicFrameLocks noChangeAspect="1"/>
          </p:cNvGraphicFramePr>
          <p:nvPr/>
        </p:nvGraphicFramePr>
        <p:xfrm>
          <a:off x="304800" y="4191000"/>
          <a:ext cx="5638800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39" name="Equation" r:id="rId11" imgW="2286000" imgH="203040" progId="Equation.3">
                  <p:embed/>
                </p:oleObj>
              </mc:Choice>
              <mc:Fallback>
                <p:oleObj name="Equation" r:id="rId11" imgW="2286000" imgH="20304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4191000"/>
                        <a:ext cx="5638800" cy="500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032" name="Text Box 8"/>
          <p:cNvSpPr txBox="1">
            <a:spLocks noChangeArrowheads="1"/>
          </p:cNvSpPr>
          <p:nvPr/>
        </p:nvSpPr>
        <p:spPr bwMode="auto">
          <a:xfrm>
            <a:off x="60325" y="650875"/>
            <a:ext cx="77628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/>
              <a:t>And yes, it’s a </a:t>
            </a:r>
            <a:r>
              <a:rPr lang="en-US" altLang="en-US" i="1"/>
              <a:t>quadratic equation. </a:t>
            </a:r>
            <a:r>
              <a:rPr lang="en-US" altLang="en-US"/>
              <a:t>Doing a bit of rearranging:</a:t>
            </a:r>
          </a:p>
        </p:txBody>
      </p:sp>
      <p:graphicFrame>
        <p:nvGraphicFramePr>
          <p:cNvPr id="513033" name="Object 9"/>
          <p:cNvGraphicFramePr>
            <a:graphicFrameLocks noChangeAspect="1"/>
          </p:cNvGraphicFramePr>
          <p:nvPr/>
        </p:nvGraphicFramePr>
        <p:xfrm>
          <a:off x="1295400" y="5105400"/>
          <a:ext cx="2895600" cy="1033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40" name="Equation" r:id="rId13" imgW="1244520" imgH="444240" progId="Equation.3">
                  <p:embed/>
                </p:oleObj>
              </mc:Choice>
              <mc:Fallback>
                <p:oleObj name="Equation" r:id="rId13" imgW="1244520" imgH="44424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5105400"/>
                        <a:ext cx="2895600" cy="10334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034" name="Text Box 10"/>
          <p:cNvSpPr txBox="1">
            <a:spLocks noChangeArrowheads="1"/>
          </p:cNvSpPr>
          <p:nvPr/>
        </p:nvSpPr>
        <p:spPr bwMode="auto">
          <a:xfrm>
            <a:off x="4572000" y="4724400"/>
            <a:ext cx="4084638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/>
              <a:t>x = 0.00802 or –0.00925</a:t>
            </a:r>
          </a:p>
          <a:p>
            <a:pPr eaLnBrk="1" hangingPunct="1"/>
            <a:r>
              <a:rPr lang="en-US" altLang="en-US"/>
              <a:t>Since we are using this to </a:t>
            </a:r>
          </a:p>
          <a:p>
            <a:pPr eaLnBrk="1" hangingPunct="1"/>
            <a:r>
              <a:rPr lang="en-US" altLang="en-US"/>
              <a:t>model a real, physical system,</a:t>
            </a:r>
          </a:p>
          <a:p>
            <a:pPr eaLnBrk="1" hangingPunct="1"/>
            <a:r>
              <a:rPr lang="en-US" altLang="en-US"/>
              <a:t>we reject the negative root.</a:t>
            </a:r>
          </a:p>
          <a:p>
            <a:pPr eaLnBrk="1" hangingPunct="1"/>
            <a:r>
              <a:rPr lang="en-US" altLang="en-US"/>
              <a:t>The [H</a:t>
            </a:r>
            <a:r>
              <a:rPr lang="en-US" altLang="en-US" baseline="-25000"/>
              <a:t>2</a:t>
            </a:r>
            <a:r>
              <a:rPr lang="en-US" altLang="en-US"/>
              <a:t>] at equil. is 0.00802 M.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3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034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CFCC29-7F5F-4A7A-92A7-4B8E1A7F9B8C}" type="slidenum">
              <a:rPr lang="en-US" altLang="en-US"/>
              <a:pPr/>
              <a:t>23</a:t>
            </a:fld>
            <a:endParaRPr lang="en-US" altLang="en-US" sz="900" b="0"/>
          </a:p>
        </p:txBody>
      </p:sp>
      <p:sp>
        <p:nvSpPr>
          <p:cNvPr id="51097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915400" cy="60325"/>
          </a:xfrm>
        </p:spPr>
        <p:txBody>
          <a:bodyPr/>
          <a:lstStyle/>
          <a:p>
            <a:r>
              <a:rPr lang="en-US" altLang="en-US" sz="900"/>
              <a:t>Example Problem: Calculate Keq</a:t>
            </a:r>
          </a:p>
        </p:txBody>
      </p:sp>
      <p:pic>
        <p:nvPicPr>
          <p:cNvPr id="51097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66800"/>
            <a:ext cx="9144000" cy="1020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10980" name="Text Box 4"/>
          <p:cNvSpPr txBox="1">
            <a:spLocks noChangeArrowheads="1"/>
          </p:cNvSpPr>
          <p:nvPr/>
        </p:nvSpPr>
        <p:spPr bwMode="auto">
          <a:xfrm>
            <a:off x="0" y="2098675"/>
            <a:ext cx="9652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/>
              <a:t>This type of problem is typically tackled using the “three line” approach:</a:t>
            </a:r>
          </a:p>
          <a:p>
            <a:pPr eaLnBrk="1" hangingPunct="1"/>
            <a:r>
              <a:rPr lang="en-US" altLang="en-US"/>
              <a:t>		2 NO + O</a:t>
            </a:r>
            <a:r>
              <a:rPr lang="en-US" altLang="en-US" baseline="-25000"/>
              <a:t>2</a:t>
            </a:r>
            <a:r>
              <a:rPr lang="en-US" altLang="en-US"/>
              <a:t> 		2 NO</a:t>
            </a:r>
            <a:r>
              <a:rPr lang="en-US" altLang="en-US" baseline="-25000"/>
              <a:t>2      </a:t>
            </a:r>
            <a:endParaRPr lang="en-US" altLang="en-US"/>
          </a:p>
        </p:txBody>
      </p:sp>
      <p:graphicFrame>
        <p:nvGraphicFramePr>
          <p:cNvPr id="510981" name="Object 5"/>
          <p:cNvGraphicFramePr>
            <a:graphicFrameLocks noChangeAspect="1"/>
          </p:cNvGraphicFramePr>
          <p:nvPr/>
        </p:nvGraphicFramePr>
        <p:xfrm>
          <a:off x="3429000" y="2514600"/>
          <a:ext cx="120015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0995" name="ISIS/Draw Sketch" r:id="rId4" imgW="1199880" imgH="333360" progId="ISISServer">
                  <p:embed/>
                </p:oleObj>
              </mc:Choice>
              <mc:Fallback>
                <p:oleObj name="ISIS/Draw Sketch" r:id="rId4" imgW="1199880" imgH="333360" progId="ISISServer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514600"/>
                        <a:ext cx="1200150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0982" name="Text Box 6"/>
          <p:cNvSpPr txBox="1">
            <a:spLocks noChangeArrowheads="1"/>
          </p:cNvSpPr>
          <p:nvPr/>
        </p:nvSpPr>
        <p:spPr bwMode="auto">
          <a:xfrm>
            <a:off x="6324600" y="2667000"/>
            <a:ext cx="184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endParaRPr lang="en-US" altLang="en-US"/>
          </a:p>
        </p:txBody>
      </p:sp>
      <p:sp>
        <p:nvSpPr>
          <p:cNvPr id="510984" name="Text Box 8"/>
          <p:cNvSpPr txBox="1">
            <a:spLocks noChangeArrowheads="1"/>
          </p:cNvSpPr>
          <p:nvPr/>
        </p:nvSpPr>
        <p:spPr bwMode="auto">
          <a:xfrm>
            <a:off x="365125" y="2860675"/>
            <a:ext cx="993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/>
              <a:t>Initial:</a:t>
            </a:r>
          </a:p>
        </p:txBody>
      </p:sp>
      <p:sp>
        <p:nvSpPr>
          <p:cNvPr id="510985" name="Text Box 9"/>
          <p:cNvSpPr txBox="1">
            <a:spLocks noChangeArrowheads="1"/>
          </p:cNvSpPr>
          <p:nvPr/>
        </p:nvSpPr>
        <p:spPr bwMode="auto">
          <a:xfrm>
            <a:off x="381000" y="3352800"/>
            <a:ext cx="1198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/>
              <a:t>Change:</a:t>
            </a:r>
          </a:p>
        </p:txBody>
      </p:sp>
      <p:sp>
        <p:nvSpPr>
          <p:cNvPr id="510986" name="Text Box 10"/>
          <p:cNvSpPr txBox="1">
            <a:spLocks noChangeArrowheads="1"/>
          </p:cNvSpPr>
          <p:nvPr/>
        </p:nvSpPr>
        <p:spPr bwMode="auto">
          <a:xfrm>
            <a:off x="152400" y="3810000"/>
            <a:ext cx="17383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/>
              <a:t>Equilibrium: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09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09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09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09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09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09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0984" grpId="0" autoUpdateAnimBg="0"/>
      <p:bldP spid="510985" grpId="0" autoUpdateAnimBg="0"/>
      <p:bldP spid="510986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845AA-295E-413D-987C-A87D6A589DAE}" type="slidenum">
              <a:rPr lang="en-US" altLang="en-US"/>
              <a:pPr/>
              <a:t>24</a:t>
            </a:fld>
            <a:endParaRPr lang="en-US" altLang="en-US" sz="900" b="0"/>
          </a:p>
        </p:txBody>
      </p:sp>
      <p:sp>
        <p:nvSpPr>
          <p:cNvPr id="5140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8915400" cy="122238"/>
          </a:xfrm>
        </p:spPr>
        <p:txBody>
          <a:bodyPr/>
          <a:lstStyle/>
          <a:p>
            <a:r>
              <a:rPr lang="en-US" altLang="en-US" sz="2400"/>
              <a:t>Approximating</a:t>
            </a:r>
          </a:p>
        </p:txBody>
      </p:sp>
      <p:sp>
        <p:nvSpPr>
          <p:cNvPr id="514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838200"/>
            <a:ext cx="7772400" cy="52578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2400"/>
              <a:t>If Keq is really small the reaction will not proceed to the right very far, meaning the equilibrium concentrations will be nearly the same as the initial concentrations of your reactants.</a:t>
            </a:r>
          </a:p>
          <a:p>
            <a:pPr>
              <a:buFontTx/>
              <a:buNone/>
            </a:pPr>
            <a:r>
              <a:rPr lang="en-US" altLang="en-US" sz="2400"/>
              <a:t>		0.20 – x is just about 0.20 is x is really dinky.</a:t>
            </a:r>
          </a:p>
          <a:p>
            <a:pPr>
              <a:buFontTx/>
              <a:buNone/>
            </a:pPr>
            <a:endParaRPr lang="en-US" altLang="en-US" sz="2400"/>
          </a:p>
          <a:p>
            <a:pPr>
              <a:buFontTx/>
              <a:buNone/>
            </a:pPr>
            <a:r>
              <a:rPr lang="en-US" altLang="en-US" sz="2400"/>
              <a:t>If the difference between Keq and initial concentrations is around 3 orders of magnitude or more, go for it. Otherwise, you have to use the quadratic.</a:t>
            </a:r>
          </a:p>
        </p:txBody>
      </p:sp>
    </p:spTree>
  </p:cSld>
  <p:clrMapOvr>
    <a:masterClrMapping/>
  </p:clrMapOvr>
  <p:transition spd="med">
    <p:wipe dir="r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3A25B3-DACE-463C-9D16-BD6531157E43}" type="slidenum">
              <a:rPr lang="en-US" altLang="en-US"/>
              <a:pPr/>
              <a:t>25</a:t>
            </a:fld>
            <a:endParaRPr lang="en-US" altLang="en-US" sz="900" b="0"/>
          </a:p>
        </p:txBody>
      </p:sp>
      <p:sp>
        <p:nvSpPr>
          <p:cNvPr id="515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76200"/>
          </a:xfrm>
        </p:spPr>
        <p:txBody>
          <a:bodyPr/>
          <a:lstStyle/>
          <a:p>
            <a:r>
              <a:rPr lang="en-US" altLang="en-US" sz="900"/>
              <a:t>Example</a:t>
            </a:r>
          </a:p>
        </p:txBody>
      </p:sp>
      <p:pic>
        <p:nvPicPr>
          <p:cNvPr id="515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9144000" cy="1293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15076" name="Text Box 4"/>
          <p:cNvSpPr txBox="1">
            <a:spLocks noChangeArrowheads="1"/>
          </p:cNvSpPr>
          <p:nvPr/>
        </p:nvSpPr>
        <p:spPr bwMode="auto">
          <a:xfrm>
            <a:off x="746125" y="1489075"/>
            <a:ext cx="641826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/>
              <a:t>Initial Concentration of I</a:t>
            </a:r>
            <a:r>
              <a:rPr lang="en-US" altLang="en-US" baseline="-25000"/>
              <a:t>2</a:t>
            </a:r>
            <a:r>
              <a:rPr lang="en-US" altLang="en-US"/>
              <a:t>: 0.50 mol/2.5L = 0.20 M</a:t>
            </a:r>
          </a:p>
          <a:p>
            <a:pPr eaLnBrk="1" hangingPunct="1"/>
            <a:r>
              <a:rPr lang="en-US" altLang="en-US"/>
              <a:t>	I</a:t>
            </a:r>
            <a:r>
              <a:rPr lang="en-US" altLang="en-US" baseline="-25000"/>
              <a:t>2                     </a:t>
            </a:r>
            <a:r>
              <a:rPr lang="en-US" altLang="en-US"/>
              <a:t>2 I </a:t>
            </a:r>
          </a:p>
        </p:txBody>
      </p:sp>
      <p:graphicFrame>
        <p:nvGraphicFramePr>
          <p:cNvPr id="515077" name="Object 5"/>
          <p:cNvGraphicFramePr>
            <a:graphicFrameLocks noChangeAspect="1"/>
          </p:cNvGraphicFramePr>
          <p:nvPr/>
        </p:nvGraphicFramePr>
        <p:xfrm>
          <a:off x="1828800" y="1905000"/>
          <a:ext cx="120015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087" name="ISIS/Draw Sketch" r:id="rId4" imgW="1199880" imgH="333360" progId="ISISServer">
                  <p:embed/>
                </p:oleObj>
              </mc:Choice>
              <mc:Fallback>
                <p:oleObj name="ISIS/Draw Sketch" r:id="rId4" imgW="1199880" imgH="333360" progId="ISISServer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905000"/>
                        <a:ext cx="1200150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5078" name="Text Box 6"/>
          <p:cNvSpPr txBox="1">
            <a:spLocks noChangeArrowheads="1"/>
          </p:cNvSpPr>
          <p:nvPr/>
        </p:nvSpPr>
        <p:spPr bwMode="auto">
          <a:xfrm>
            <a:off x="136525" y="2251075"/>
            <a:ext cx="104616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/>
              <a:t>Initial</a:t>
            </a:r>
          </a:p>
          <a:p>
            <a:pPr eaLnBrk="1" hangingPunct="1"/>
            <a:r>
              <a:rPr lang="en-US" altLang="en-US"/>
              <a:t>change</a:t>
            </a:r>
          </a:p>
          <a:p>
            <a:pPr eaLnBrk="1" hangingPunct="1"/>
            <a:r>
              <a:rPr lang="en-US" altLang="en-US"/>
              <a:t>equil:</a:t>
            </a:r>
          </a:p>
        </p:txBody>
      </p:sp>
      <p:sp>
        <p:nvSpPr>
          <p:cNvPr id="515079" name="Text Box 7"/>
          <p:cNvSpPr txBox="1">
            <a:spLocks noChangeArrowheads="1"/>
          </p:cNvSpPr>
          <p:nvPr/>
        </p:nvSpPr>
        <p:spPr bwMode="auto">
          <a:xfrm>
            <a:off x="1524000" y="2209800"/>
            <a:ext cx="21082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/>
              <a:t>0.20	       0</a:t>
            </a:r>
          </a:p>
          <a:p>
            <a:pPr eaLnBrk="1" hangingPunct="1"/>
            <a:r>
              <a:rPr lang="en-US" altLang="en-US"/>
              <a:t>-x	       +2x</a:t>
            </a:r>
          </a:p>
          <a:p>
            <a:pPr eaLnBrk="1" hangingPunct="1"/>
            <a:r>
              <a:rPr lang="en-US" altLang="en-US"/>
              <a:t>0.20-x	        2x</a:t>
            </a:r>
          </a:p>
        </p:txBody>
      </p:sp>
      <p:graphicFrame>
        <p:nvGraphicFramePr>
          <p:cNvPr id="515080" name="Object 8"/>
          <p:cNvGraphicFramePr>
            <a:graphicFrameLocks noChangeAspect="1"/>
          </p:cNvGraphicFramePr>
          <p:nvPr/>
        </p:nvGraphicFramePr>
        <p:xfrm>
          <a:off x="4800600" y="2133600"/>
          <a:ext cx="2514600" cy="1497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088" name="Equation" r:id="rId6" imgW="1536480" imgH="914400" progId="Equation.3">
                  <p:embed/>
                </p:oleObj>
              </mc:Choice>
              <mc:Fallback>
                <p:oleObj name="Equation" r:id="rId6" imgW="1536480" imgH="9144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2133600"/>
                        <a:ext cx="2514600" cy="1497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5081" name="Text Box 9"/>
          <p:cNvSpPr txBox="1">
            <a:spLocks noChangeArrowheads="1"/>
          </p:cNvSpPr>
          <p:nvPr/>
        </p:nvSpPr>
        <p:spPr bwMode="auto">
          <a:xfrm>
            <a:off x="304800" y="3657600"/>
            <a:ext cx="8066088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/>
              <a:t>With an equilibrium constant that small, whatever x is, it’s near</a:t>
            </a:r>
          </a:p>
          <a:p>
            <a:pPr eaLnBrk="1" hangingPunct="1"/>
            <a:r>
              <a:rPr lang="en-US" altLang="en-US"/>
              <a:t>dink, and 0.20 minus dink is 0.20 (like a million dollars minus a </a:t>
            </a:r>
          </a:p>
          <a:p>
            <a:pPr eaLnBrk="1" hangingPunct="1"/>
            <a:r>
              <a:rPr lang="en-US" altLang="en-US"/>
              <a:t>nickel is still a million dollars).</a:t>
            </a:r>
          </a:p>
          <a:p>
            <a:pPr eaLnBrk="1" hangingPunct="1"/>
            <a:r>
              <a:rPr lang="en-US" altLang="en-US"/>
              <a:t>		0.20 – x is the same as 0.20</a:t>
            </a:r>
          </a:p>
        </p:txBody>
      </p:sp>
      <p:graphicFrame>
        <p:nvGraphicFramePr>
          <p:cNvPr id="515082" name="Object 10"/>
          <p:cNvGraphicFramePr>
            <a:graphicFrameLocks noChangeAspect="1"/>
          </p:cNvGraphicFramePr>
          <p:nvPr/>
        </p:nvGraphicFramePr>
        <p:xfrm>
          <a:off x="609600" y="5486400"/>
          <a:ext cx="2971800" cy="1065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089" name="Equation" r:id="rId8" imgW="1168200" imgH="419040" progId="Equation.3">
                  <p:embed/>
                </p:oleObj>
              </mc:Choice>
              <mc:Fallback>
                <p:oleObj name="Equation" r:id="rId8" imgW="1168200" imgH="41904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5486400"/>
                        <a:ext cx="2971800" cy="1065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5083" name="Text Box 11"/>
          <p:cNvSpPr txBox="1">
            <a:spLocks noChangeArrowheads="1"/>
          </p:cNvSpPr>
          <p:nvPr/>
        </p:nvSpPr>
        <p:spPr bwMode="auto">
          <a:xfrm>
            <a:off x="4479925" y="5832475"/>
            <a:ext cx="23209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/>
              <a:t>x = 3.83 x 10</a:t>
            </a:r>
            <a:r>
              <a:rPr lang="en-US" altLang="en-US" baseline="30000"/>
              <a:t>-6</a:t>
            </a:r>
            <a:r>
              <a:rPr lang="en-US" altLang="en-US"/>
              <a:t> M</a:t>
            </a:r>
          </a:p>
        </p:txBody>
      </p:sp>
      <p:sp>
        <p:nvSpPr>
          <p:cNvPr id="515084" name="Text Box 12"/>
          <p:cNvSpPr txBox="1">
            <a:spLocks noChangeArrowheads="1"/>
          </p:cNvSpPr>
          <p:nvPr/>
        </p:nvSpPr>
        <p:spPr bwMode="auto">
          <a:xfrm>
            <a:off x="7315200" y="1676400"/>
            <a:ext cx="186690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1800">
                <a:solidFill>
                  <a:srgbClr val="CC0000"/>
                </a:solidFill>
              </a:rPr>
              <a:t>More than 3</a:t>
            </a:r>
          </a:p>
          <a:p>
            <a:pPr eaLnBrk="1" hangingPunct="1"/>
            <a:r>
              <a:rPr lang="en-US" altLang="en-US" sz="1800">
                <a:solidFill>
                  <a:srgbClr val="CC0000"/>
                </a:solidFill>
              </a:rPr>
              <a:t>orders of mag.</a:t>
            </a:r>
          </a:p>
          <a:p>
            <a:pPr eaLnBrk="1" hangingPunct="1"/>
            <a:r>
              <a:rPr lang="en-US" altLang="en-US" sz="1800">
                <a:solidFill>
                  <a:srgbClr val="CC0000"/>
                </a:solidFill>
              </a:rPr>
              <a:t>between these</a:t>
            </a:r>
          </a:p>
          <a:p>
            <a:pPr eaLnBrk="1" hangingPunct="1"/>
            <a:r>
              <a:rPr lang="en-US" altLang="en-US" sz="1800">
                <a:solidFill>
                  <a:srgbClr val="CC0000"/>
                </a:solidFill>
              </a:rPr>
              <a:t>numbers. The </a:t>
            </a:r>
          </a:p>
          <a:p>
            <a:pPr eaLnBrk="1" hangingPunct="1"/>
            <a:r>
              <a:rPr lang="en-US" altLang="en-US" sz="1800">
                <a:solidFill>
                  <a:srgbClr val="CC0000"/>
                </a:solidFill>
              </a:rPr>
              <a:t>simplification will</a:t>
            </a:r>
          </a:p>
          <a:p>
            <a:pPr eaLnBrk="1" hangingPunct="1"/>
            <a:r>
              <a:rPr lang="en-US" altLang="en-US" sz="1800">
                <a:solidFill>
                  <a:srgbClr val="CC0000"/>
                </a:solidFill>
              </a:rPr>
              <a:t>work here.</a:t>
            </a:r>
          </a:p>
        </p:txBody>
      </p:sp>
      <p:sp>
        <p:nvSpPr>
          <p:cNvPr id="515085" name="Line 13"/>
          <p:cNvSpPr>
            <a:spLocks noChangeShapeType="1"/>
          </p:cNvSpPr>
          <p:nvPr/>
        </p:nvSpPr>
        <p:spPr bwMode="auto">
          <a:xfrm flipH="1">
            <a:off x="5638800" y="2514600"/>
            <a:ext cx="1752600" cy="83820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5086" name="Line 14"/>
          <p:cNvSpPr>
            <a:spLocks noChangeShapeType="1"/>
          </p:cNvSpPr>
          <p:nvPr/>
        </p:nvSpPr>
        <p:spPr bwMode="auto">
          <a:xfrm flipH="1">
            <a:off x="6781800" y="2514600"/>
            <a:ext cx="609600" cy="53340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5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5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5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5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5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5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5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5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5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5078" grpId="0" autoUpdateAnimBg="0"/>
      <p:bldP spid="515079" grpId="0" autoUpdateAnimBg="0"/>
      <p:bldP spid="515081" grpId="0" autoUpdateAnimBg="0"/>
      <p:bldP spid="515083" grpId="0" autoUpdateAnimBg="0"/>
      <p:bldP spid="515084" grpId="0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A5960-588A-42BD-91E6-82FDC28E9A7C}" type="slidenum">
              <a:rPr lang="en-US" altLang="en-US"/>
              <a:pPr/>
              <a:t>26</a:t>
            </a:fld>
            <a:endParaRPr lang="en-US" altLang="en-US" sz="900" b="0"/>
          </a:p>
        </p:txBody>
      </p:sp>
      <p:sp>
        <p:nvSpPr>
          <p:cNvPr id="516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76200"/>
          </a:xfrm>
        </p:spPr>
        <p:txBody>
          <a:bodyPr/>
          <a:lstStyle/>
          <a:p>
            <a:r>
              <a:rPr lang="en-US" altLang="en-US" sz="1000"/>
              <a:t>Example</a:t>
            </a:r>
          </a:p>
        </p:txBody>
      </p:sp>
      <p:pic>
        <p:nvPicPr>
          <p:cNvPr id="516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9144000" cy="1293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16100" name="Text Box 4"/>
          <p:cNvSpPr txBox="1">
            <a:spLocks noChangeArrowheads="1"/>
          </p:cNvSpPr>
          <p:nvPr/>
        </p:nvSpPr>
        <p:spPr bwMode="auto">
          <a:xfrm>
            <a:off x="746125" y="1489075"/>
            <a:ext cx="6418263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/>
              <a:t>Initial Concentration of I</a:t>
            </a:r>
            <a:r>
              <a:rPr lang="en-US" altLang="en-US" baseline="-25000"/>
              <a:t>2</a:t>
            </a:r>
            <a:r>
              <a:rPr lang="en-US" altLang="en-US"/>
              <a:t>: 0.50 mol/2.5L = 0.20 M</a:t>
            </a:r>
          </a:p>
          <a:p>
            <a:pPr eaLnBrk="1" hangingPunct="1"/>
            <a:r>
              <a:rPr lang="en-US" altLang="en-US"/>
              <a:t>	I</a:t>
            </a:r>
            <a:r>
              <a:rPr lang="en-US" altLang="en-US" baseline="-25000"/>
              <a:t>2                     </a:t>
            </a:r>
            <a:r>
              <a:rPr lang="en-US" altLang="en-US"/>
              <a:t>2 I </a:t>
            </a:r>
          </a:p>
        </p:txBody>
      </p:sp>
      <p:graphicFrame>
        <p:nvGraphicFramePr>
          <p:cNvPr id="516101" name="Object 5"/>
          <p:cNvGraphicFramePr>
            <a:graphicFrameLocks noChangeAspect="1"/>
          </p:cNvGraphicFramePr>
          <p:nvPr/>
        </p:nvGraphicFramePr>
        <p:xfrm>
          <a:off x="1828800" y="1905000"/>
          <a:ext cx="1200150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107" name="ISIS/Draw Sketch" r:id="rId4" imgW="1199880" imgH="333360" progId="ISISServer">
                  <p:embed/>
                </p:oleObj>
              </mc:Choice>
              <mc:Fallback>
                <p:oleObj name="ISIS/Draw Sketch" r:id="rId4" imgW="1199880" imgH="333360" progId="ISISServer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905000"/>
                        <a:ext cx="1200150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6102" name="Text Box 6"/>
          <p:cNvSpPr txBox="1">
            <a:spLocks noChangeArrowheads="1"/>
          </p:cNvSpPr>
          <p:nvPr/>
        </p:nvSpPr>
        <p:spPr bwMode="auto">
          <a:xfrm>
            <a:off x="136525" y="2251075"/>
            <a:ext cx="104616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/>
              <a:t>Initial</a:t>
            </a:r>
          </a:p>
          <a:p>
            <a:pPr eaLnBrk="1" hangingPunct="1"/>
            <a:r>
              <a:rPr lang="en-US" altLang="en-US"/>
              <a:t>change</a:t>
            </a:r>
          </a:p>
          <a:p>
            <a:pPr eaLnBrk="1" hangingPunct="1"/>
            <a:r>
              <a:rPr lang="en-US" altLang="en-US"/>
              <a:t>equil:</a:t>
            </a:r>
          </a:p>
        </p:txBody>
      </p:sp>
      <p:sp>
        <p:nvSpPr>
          <p:cNvPr id="516103" name="Text Box 7"/>
          <p:cNvSpPr txBox="1">
            <a:spLocks noChangeArrowheads="1"/>
          </p:cNvSpPr>
          <p:nvPr/>
        </p:nvSpPr>
        <p:spPr bwMode="auto">
          <a:xfrm>
            <a:off x="1524000" y="2209800"/>
            <a:ext cx="21082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/>
              <a:t>0.20	       0</a:t>
            </a:r>
          </a:p>
          <a:p>
            <a:pPr eaLnBrk="1" hangingPunct="1"/>
            <a:r>
              <a:rPr lang="en-US" altLang="en-US"/>
              <a:t>-x	       +2x</a:t>
            </a:r>
          </a:p>
          <a:p>
            <a:pPr eaLnBrk="1" hangingPunct="1"/>
            <a:r>
              <a:rPr lang="en-US" altLang="en-US"/>
              <a:t>0.20-x	        2x</a:t>
            </a:r>
          </a:p>
        </p:txBody>
      </p:sp>
      <p:graphicFrame>
        <p:nvGraphicFramePr>
          <p:cNvPr id="516104" name="Object 8"/>
          <p:cNvGraphicFramePr>
            <a:graphicFrameLocks noChangeAspect="1"/>
          </p:cNvGraphicFramePr>
          <p:nvPr/>
        </p:nvGraphicFramePr>
        <p:xfrm>
          <a:off x="4191000" y="2057400"/>
          <a:ext cx="2209800" cy="162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108" name="Equation" r:id="rId6" imgW="1244520" imgH="914400" progId="Equation.3">
                  <p:embed/>
                </p:oleObj>
              </mc:Choice>
              <mc:Fallback>
                <p:oleObj name="Equation" r:id="rId6" imgW="1244520" imgH="9144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057400"/>
                        <a:ext cx="2209800" cy="1624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6105" name="Text Box 9"/>
          <p:cNvSpPr txBox="1">
            <a:spLocks noChangeArrowheads="1"/>
          </p:cNvSpPr>
          <p:nvPr/>
        </p:nvSpPr>
        <p:spPr bwMode="auto">
          <a:xfrm>
            <a:off x="6842125" y="2171700"/>
            <a:ext cx="2178050" cy="146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 sz="1800">
                <a:solidFill>
                  <a:srgbClr val="CC0000"/>
                </a:solidFill>
              </a:rPr>
              <a:t>These are too close to</a:t>
            </a:r>
          </a:p>
          <a:p>
            <a:pPr eaLnBrk="1" hangingPunct="1"/>
            <a:r>
              <a:rPr lang="en-US" altLang="en-US" sz="1800">
                <a:solidFill>
                  <a:srgbClr val="CC0000"/>
                </a:solidFill>
              </a:rPr>
              <a:t>each other ... </a:t>
            </a:r>
          </a:p>
          <a:p>
            <a:pPr eaLnBrk="1" hangingPunct="1"/>
            <a:r>
              <a:rPr lang="en-US" altLang="en-US" sz="1800">
                <a:solidFill>
                  <a:srgbClr val="CC0000"/>
                </a:solidFill>
              </a:rPr>
              <a:t>0.20-x will not be</a:t>
            </a:r>
          </a:p>
          <a:p>
            <a:pPr eaLnBrk="1" hangingPunct="1"/>
            <a:r>
              <a:rPr lang="en-US" altLang="en-US" sz="1800">
                <a:solidFill>
                  <a:srgbClr val="CC0000"/>
                </a:solidFill>
              </a:rPr>
              <a:t>trivially close to 0.20</a:t>
            </a:r>
          </a:p>
          <a:p>
            <a:pPr eaLnBrk="1" hangingPunct="1"/>
            <a:r>
              <a:rPr lang="en-US" altLang="en-US" sz="1800">
                <a:solidFill>
                  <a:srgbClr val="CC0000"/>
                </a:solidFill>
              </a:rPr>
              <a:t>here.</a:t>
            </a:r>
          </a:p>
        </p:txBody>
      </p:sp>
      <p:sp>
        <p:nvSpPr>
          <p:cNvPr id="516106" name="Text Box 10"/>
          <p:cNvSpPr txBox="1">
            <a:spLocks noChangeArrowheads="1"/>
          </p:cNvSpPr>
          <p:nvPr/>
        </p:nvSpPr>
        <p:spPr bwMode="auto">
          <a:xfrm>
            <a:off x="974725" y="3851275"/>
            <a:ext cx="7329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/>
              <a:t>Looks like this one has to proceed through the quadratic ...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6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6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6105" grpId="0" autoUpdateAnimBg="0"/>
      <p:bldP spid="516106" grpId="0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781C0-4001-4F94-A187-79F4C1D79323}" type="slidenum">
              <a:rPr lang="en-US" altLang="en-US"/>
              <a:pPr/>
              <a:t>27</a:t>
            </a:fld>
            <a:endParaRPr lang="en-US" altLang="en-US" sz="900" b="0"/>
          </a:p>
        </p:txBody>
      </p:sp>
      <p:sp>
        <p:nvSpPr>
          <p:cNvPr id="517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53340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 Chatelier’s Principle:</a:t>
            </a: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 if you disturb an equilibrium, it will shift to undo the disturbance.</a:t>
            </a:r>
          </a:p>
          <a:p>
            <a:pPr>
              <a:buFontTx/>
              <a:buNone/>
            </a:pPr>
            <a:endParaRPr lang="en-US" altLang="en-US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buFontTx/>
              <a:buNone/>
            </a:pPr>
            <a:r>
              <a:rPr lang="en-US" alt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Remember, in a system at equilibrium, come what may, the concentrations will always arrange themselves to multiply and divide in the Keq equation to give the same number (at constant temperature).</a:t>
            </a:r>
          </a:p>
        </p:txBody>
      </p:sp>
      <p:sp>
        <p:nvSpPr>
          <p:cNvPr id="517124" name="Rectangle 4"/>
          <p:cNvSpPr>
            <a:spLocks noChangeArrowheads="1"/>
          </p:cNvSpPr>
          <p:nvPr/>
        </p:nvSpPr>
        <p:spPr bwMode="auto">
          <a:xfrm>
            <a:off x="152400" y="152400"/>
            <a:ext cx="8686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r>
              <a:rPr lang="en-US" altLang="en-US" sz="4000" b="1" i="1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 Châtelier’s Principle</a:t>
            </a:r>
            <a:endParaRPr lang="en-US" altLang="en-US">
              <a:solidFill>
                <a:srgbClr val="8F0058"/>
              </a:solidFill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971163-4F16-441A-93D3-9FD4C462E856}" type="slidenum">
              <a:rPr lang="en-US" altLang="en-US"/>
              <a:pPr/>
              <a:t>28</a:t>
            </a:fld>
            <a:endParaRPr lang="en-US" altLang="en-US" sz="900" b="0"/>
          </a:p>
        </p:txBody>
      </p:sp>
      <p:sp>
        <p:nvSpPr>
          <p:cNvPr id="493570" name="Rectangle 2"/>
          <p:cNvSpPr>
            <a:spLocks noChangeArrowheads="1"/>
          </p:cNvSpPr>
          <p:nvPr/>
        </p:nvSpPr>
        <p:spPr bwMode="auto">
          <a:xfrm>
            <a:off x="152400" y="152400"/>
            <a:ext cx="8686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r>
              <a:rPr lang="en-US" altLang="en-US" sz="4000" b="1" i="1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 Châtelier’s Principle</a:t>
            </a:r>
            <a:endParaRPr lang="en-US" altLang="en-US">
              <a:solidFill>
                <a:srgbClr val="8F0058"/>
              </a:solidFill>
            </a:endParaRPr>
          </a:p>
        </p:txBody>
      </p:sp>
      <p:sp>
        <p:nvSpPr>
          <p:cNvPr id="493571" name="Rectangle 3"/>
          <p:cNvSpPr>
            <a:spLocks noChangeArrowheads="1"/>
          </p:cNvSpPr>
          <p:nvPr/>
        </p:nvSpPr>
        <p:spPr bwMode="auto">
          <a:xfrm>
            <a:off x="152400" y="838200"/>
            <a:ext cx="87630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None/>
            </a:pPr>
            <a:r>
              <a:rPr lang="en-US" altLang="en-US" sz="320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Change in Reactant or Product Concentrations</a:t>
            </a:r>
            <a:endParaRPr lang="en-US" altLang="en-US"/>
          </a:p>
          <a:p>
            <a:r>
              <a:rPr lang="en-US" altLang="en-US"/>
              <a:t>Adding a reactant or product shifts the equilibrium away from the increase.</a:t>
            </a:r>
          </a:p>
          <a:p>
            <a:r>
              <a:rPr lang="en-US" altLang="en-US"/>
              <a:t>Removing a reactant or product shifts the equilibrium towards the decrease.</a:t>
            </a:r>
          </a:p>
          <a:p>
            <a:r>
              <a:rPr lang="en-US" altLang="en-US"/>
              <a:t>To optimize the amount of product at equilibrium, we need to flood the reaction vessel with reactant and continuously remove product (Le Châtelier).</a:t>
            </a:r>
          </a:p>
          <a:p>
            <a:r>
              <a:rPr lang="en-US" altLang="en-US"/>
              <a:t>We illustrate the concept with the industrial preparation of ammonia</a:t>
            </a:r>
          </a:p>
        </p:txBody>
      </p:sp>
      <p:graphicFrame>
        <p:nvGraphicFramePr>
          <p:cNvPr id="493572" name="Object 4"/>
          <p:cNvGraphicFramePr>
            <a:graphicFrameLocks noChangeAspect="1"/>
          </p:cNvGraphicFramePr>
          <p:nvPr/>
        </p:nvGraphicFramePr>
        <p:xfrm>
          <a:off x="1898650" y="5524500"/>
          <a:ext cx="53467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6644" name="Document" r:id="rId3" imgW="4095720" imgH="466560" progId="ChemWindow.Document">
                  <p:embed/>
                </p:oleObj>
              </mc:Choice>
              <mc:Fallback>
                <p:oleObj name="Document" r:id="rId3" imgW="4095720" imgH="466560" progId="ChemWindow.Document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8650" y="5524500"/>
                        <a:ext cx="53467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3A842E-CB4E-429B-8453-3E152C9D9429}" type="slidenum">
              <a:rPr lang="en-US" altLang="en-US"/>
              <a:pPr/>
              <a:t>29</a:t>
            </a:fld>
            <a:endParaRPr lang="en-US" altLang="en-US" sz="900" b="0"/>
          </a:p>
        </p:txBody>
      </p:sp>
      <p:sp>
        <p:nvSpPr>
          <p:cNvPr id="491522" name="Rectangle 2"/>
          <p:cNvSpPr>
            <a:spLocks noChangeArrowheads="1"/>
          </p:cNvSpPr>
          <p:nvPr/>
        </p:nvSpPr>
        <p:spPr bwMode="auto">
          <a:xfrm>
            <a:off x="152400" y="152400"/>
            <a:ext cx="8686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r>
              <a:rPr lang="en-US" altLang="en-US" sz="4000" b="1" i="1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 Châtelier’s Principle</a:t>
            </a:r>
            <a:endParaRPr lang="en-US" altLang="en-US">
              <a:solidFill>
                <a:srgbClr val="8F0058"/>
              </a:solidFill>
            </a:endParaRPr>
          </a:p>
        </p:txBody>
      </p:sp>
      <p:sp>
        <p:nvSpPr>
          <p:cNvPr id="491523" name="Rectangle 3"/>
          <p:cNvSpPr>
            <a:spLocks noChangeArrowheads="1"/>
          </p:cNvSpPr>
          <p:nvPr/>
        </p:nvSpPr>
        <p:spPr bwMode="auto">
          <a:xfrm>
            <a:off x="152400" y="838200"/>
            <a:ext cx="87630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None/>
            </a:pPr>
            <a:r>
              <a:rPr lang="en-US" altLang="en-US" sz="320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Change in Reactant or Product Concentrations</a:t>
            </a:r>
            <a:endParaRPr lang="en-US" altLang="en-US"/>
          </a:p>
          <a:p>
            <a:r>
              <a:rPr lang="en-US" altLang="en-US"/>
              <a:t>Consider the Haber process</a:t>
            </a:r>
          </a:p>
          <a:p>
            <a:pPr algn="ctr"/>
            <a:endParaRPr lang="en-US" altLang="en-US"/>
          </a:p>
          <a:p>
            <a:r>
              <a:rPr lang="en-US" altLang="en-US"/>
              <a:t>If H</a:t>
            </a:r>
            <a:r>
              <a:rPr lang="en-US" altLang="en-US" baseline="-25000"/>
              <a:t>2</a:t>
            </a:r>
            <a:r>
              <a:rPr lang="en-US" altLang="en-US"/>
              <a:t> is added while the system is at equilibrium, the system must respond to counteract the added H</a:t>
            </a:r>
            <a:r>
              <a:rPr lang="en-US" altLang="en-US" baseline="-25000"/>
              <a:t>2</a:t>
            </a:r>
            <a:r>
              <a:rPr lang="en-US" altLang="en-US"/>
              <a:t> (by Le Châtelier).</a:t>
            </a:r>
          </a:p>
          <a:p>
            <a:r>
              <a:rPr lang="en-US" altLang="en-US"/>
              <a:t>That is, the system must consume the H</a:t>
            </a:r>
            <a:r>
              <a:rPr lang="en-US" altLang="en-US" baseline="-25000"/>
              <a:t>2</a:t>
            </a:r>
            <a:r>
              <a:rPr lang="en-US" altLang="en-US"/>
              <a:t> and produce products until a new equilibrium is established.</a:t>
            </a:r>
          </a:p>
          <a:p>
            <a:r>
              <a:rPr lang="en-US" altLang="en-US"/>
              <a:t>Therefore, [H</a:t>
            </a:r>
            <a:r>
              <a:rPr lang="en-US" altLang="en-US" baseline="-25000"/>
              <a:t>2</a:t>
            </a:r>
            <a:r>
              <a:rPr lang="en-US" altLang="en-US"/>
              <a:t>] and [N</a:t>
            </a:r>
            <a:r>
              <a:rPr lang="en-US" altLang="en-US" baseline="-25000"/>
              <a:t>2</a:t>
            </a:r>
            <a:r>
              <a:rPr lang="en-US" altLang="en-US"/>
              <a:t>] will decrease and [NH</a:t>
            </a:r>
            <a:r>
              <a:rPr lang="en-US" altLang="en-US" baseline="-25000"/>
              <a:t>3</a:t>
            </a:r>
            <a:r>
              <a:rPr lang="en-US" altLang="en-US"/>
              <a:t>] increases.</a:t>
            </a:r>
          </a:p>
        </p:txBody>
      </p:sp>
      <p:graphicFrame>
        <p:nvGraphicFramePr>
          <p:cNvPr id="491525" name="Object 5"/>
          <p:cNvGraphicFramePr>
            <a:graphicFrameLocks noChangeAspect="1"/>
          </p:cNvGraphicFramePr>
          <p:nvPr/>
        </p:nvGraphicFramePr>
        <p:xfrm>
          <a:off x="1898650" y="1866900"/>
          <a:ext cx="53467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526" name="Document" r:id="rId3" imgW="4095720" imgH="466560" progId="ChemWindow.Document">
                  <p:embed/>
                </p:oleObj>
              </mc:Choice>
              <mc:Fallback>
                <p:oleObj name="Document" r:id="rId3" imgW="4095720" imgH="466560" progId="ChemWindow.Document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8650" y="1866900"/>
                        <a:ext cx="53467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AA4F1-23A7-4CAE-B16B-57A9C87F56D4}" type="slidenum">
              <a:rPr lang="en-US" altLang="en-US"/>
              <a:pPr/>
              <a:t>3</a:t>
            </a:fld>
            <a:endParaRPr lang="en-US" altLang="en-US" sz="900" b="0"/>
          </a:p>
        </p:txBody>
      </p:sp>
      <p:sp>
        <p:nvSpPr>
          <p:cNvPr id="50585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915400" cy="60325"/>
          </a:xfrm>
        </p:spPr>
        <p:txBody>
          <a:bodyPr/>
          <a:lstStyle/>
          <a:p>
            <a:r>
              <a:rPr lang="en-US" altLang="en-US" sz="3200">
                <a:solidFill>
                  <a:srgbClr val="800000"/>
                </a:solidFill>
              </a:rPr>
              <a:t>Equilibrium: the extent of a reaction</a:t>
            </a:r>
          </a:p>
        </p:txBody>
      </p:sp>
      <p:sp>
        <p:nvSpPr>
          <p:cNvPr id="505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762000"/>
            <a:ext cx="7772400" cy="58674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n-US"/>
              <a:t>In stoichiometry we talk about theoretical yields, and the many reasons actual yields may be lower.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/>
              <a:t>Another critical reason actual yields may be lower is the reversibility of chemical reactions: some reactions may produce only 70% of the product you may calculate they ought to produce.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/>
              <a:t>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/>
              <a:t>Equilibrium looks at the </a:t>
            </a:r>
            <a:r>
              <a:rPr lang="en-US" altLang="en-US" i="1"/>
              <a:t>extent</a:t>
            </a:r>
            <a:r>
              <a:rPr lang="en-US" altLang="en-US"/>
              <a:t> of a chemical reaction.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4A754-F7EB-4FDF-832A-D338DE0583F8}" type="slidenum">
              <a:rPr lang="en-US" altLang="en-US"/>
              <a:pPr/>
              <a:t>30</a:t>
            </a:fld>
            <a:endParaRPr lang="en-US" altLang="en-US" sz="900" b="0"/>
          </a:p>
        </p:txBody>
      </p:sp>
      <p:sp>
        <p:nvSpPr>
          <p:cNvPr id="496642" name="Rectangle 2"/>
          <p:cNvSpPr>
            <a:spLocks noChangeArrowheads="1"/>
          </p:cNvSpPr>
          <p:nvPr/>
        </p:nvSpPr>
        <p:spPr bwMode="auto">
          <a:xfrm>
            <a:off x="152400" y="152400"/>
            <a:ext cx="8686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r>
              <a:rPr lang="en-US" altLang="en-US" sz="4000" b="1" i="1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 Châtelier’s Principle</a:t>
            </a:r>
            <a:endParaRPr lang="en-US" altLang="en-US">
              <a:solidFill>
                <a:srgbClr val="8F0058"/>
              </a:solidFill>
            </a:endParaRPr>
          </a:p>
        </p:txBody>
      </p:sp>
      <p:sp>
        <p:nvSpPr>
          <p:cNvPr id="496643" name="Rectangle 3"/>
          <p:cNvSpPr>
            <a:spLocks noChangeArrowheads="1"/>
          </p:cNvSpPr>
          <p:nvPr/>
        </p:nvSpPr>
        <p:spPr bwMode="auto">
          <a:xfrm>
            <a:off x="152400" y="838200"/>
            <a:ext cx="87630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None/>
            </a:pPr>
            <a:r>
              <a:rPr lang="en-US" altLang="en-US" sz="320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Change in Reactant or Product Concentrations</a:t>
            </a:r>
            <a:endParaRPr lang="en-US" altLang="en-US"/>
          </a:p>
          <a:p>
            <a:r>
              <a:rPr lang="en-US" altLang="en-US"/>
              <a:t>The unreacted nitrogen and hydrogen are recycled with the new N</a:t>
            </a:r>
            <a:r>
              <a:rPr lang="en-US" altLang="en-US" baseline="-25000"/>
              <a:t>2</a:t>
            </a:r>
            <a:r>
              <a:rPr lang="en-US" altLang="en-US"/>
              <a:t> and H</a:t>
            </a:r>
            <a:r>
              <a:rPr lang="en-US" altLang="en-US" baseline="-25000"/>
              <a:t>2</a:t>
            </a:r>
            <a:r>
              <a:rPr lang="en-US" altLang="en-US"/>
              <a:t> feed gas.</a:t>
            </a:r>
          </a:p>
          <a:p>
            <a:r>
              <a:rPr lang="en-US" altLang="en-US"/>
              <a:t>The equilibrium amount of ammonia is optimized because the product (NH</a:t>
            </a:r>
            <a:r>
              <a:rPr lang="en-US" altLang="en-US" baseline="-25000"/>
              <a:t>3</a:t>
            </a:r>
            <a:r>
              <a:rPr lang="en-US" altLang="en-US"/>
              <a:t>) is continually removed and the reactants (N</a:t>
            </a:r>
            <a:r>
              <a:rPr lang="en-US" altLang="en-US" baseline="-25000"/>
              <a:t>2 </a:t>
            </a:r>
            <a:r>
              <a:rPr lang="en-US" altLang="en-US"/>
              <a:t>and H</a:t>
            </a:r>
            <a:r>
              <a:rPr lang="en-US" altLang="en-US" baseline="-25000"/>
              <a:t>2</a:t>
            </a:r>
            <a:r>
              <a:rPr lang="en-US" altLang="en-US"/>
              <a:t>) are continually being added.</a:t>
            </a:r>
          </a:p>
          <a:p>
            <a:pPr>
              <a:buFontTx/>
              <a:buNone/>
            </a:pPr>
            <a:r>
              <a:rPr lang="en-US" altLang="en-US" sz="320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Effects of Volume and Pressure</a:t>
            </a:r>
            <a:endParaRPr lang="en-US" altLang="en-US"/>
          </a:p>
          <a:p>
            <a:r>
              <a:rPr lang="en-US" altLang="en-US"/>
              <a:t>As volume is decreased pressure increases.</a:t>
            </a:r>
          </a:p>
          <a:p>
            <a:r>
              <a:rPr lang="en-US" altLang="en-US"/>
              <a:t>Le Châtelier’s Principle: if pressure is increased the system will shift to counteract the increase.</a:t>
            </a:r>
          </a:p>
        </p:txBody>
      </p:sp>
    </p:spTree>
  </p:cSld>
  <p:clrMapOvr>
    <a:masterClrMapping/>
  </p:clrMapOvr>
  <p:transition spd="med">
    <p:wipe dir="r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093EB-EAC2-4CF1-A879-299F49130D70}" type="slidenum">
              <a:rPr lang="en-US" altLang="en-US"/>
              <a:pPr/>
              <a:t>31</a:t>
            </a:fld>
            <a:endParaRPr lang="en-US" altLang="en-US" sz="900" b="0"/>
          </a:p>
        </p:txBody>
      </p:sp>
      <p:sp>
        <p:nvSpPr>
          <p:cNvPr id="489475" name="Rectangle 3"/>
          <p:cNvSpPr>
            <a:spLocks noChangeArrowheads="1"/>
          </p:cNvSpPr>
          <p:nvPr/>
        </p:nvSpPr>
        <p:spPr bwMode="auto">
          <a:xfrm>
            <a:off x="152400" y="152400"/>
            <a:ext cx="8686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r>
              <a:rPr lang="en-US" altLang="en-US" sz="4000" b="1" i="1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 Châtelier’s Principle</a:t>
            </a:r>
            <a:endParaRPr lang="en-US" altLang="en-US">
              <a:solidFill>
                <a:srgbClr val="8F0058"/>
              </a:solidFill>
            </a:endParaRPr>
          </a:p>
        </p:txBody>
      </p:sp>
      <p:sp>
        <p:nvSpPr>
          <p:cNvPr id="489476" name="Rectangle 4"/>
          <p:cNvSpPr>
            <a:spLocks noChangeArrowheads="1"/>
          </p:cNvSpPr>
          <p:nvPr/>
        </p:nvSpPr>
        <p:spPr bwMode="auto">
          <a:xfrm>
            <a:off x="152400" y="838200"/>
            <a:ext cx="87630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Consider the production of ammonia</a:t>
            </a:r>
          </a:p>
          <a:p>
            <a:pPr algn="ctr"/>
            <a:endParaRPr lang="en-US" altLang="en-US"/>
          </a:p>
          <a:p>
            <a:r>
              <a:rPr lang="en-US" altLang="en-US"/>
              <a:t>As the pressure increases, the amount of ammonia present at equilibrium increases.</a:t>
            </a:r>
          </a:p>
          <a:p>
            <a:r>
              <a:rPr lang="en-US" altLang="en-US"/>
              <a:t>As the temperature decreases, the amount of ammonia at equilibrium increases.</a:t>
            </a:r>
          </a:p>
          <a:p>
            <a:r>
              <a:rPr lang="en-US" altLang="en-US">
                <a:solidFill>
                  <a:srgbClr val="0000FF"/>
                </a:solidFill>
              </a:rPr>
              <a:t>Le Châtelier’s Principle: if a system at equilibrium is disturbed, the system will move in such a way as to counteract the disturbance.</a:t>
            </a:r>
          </a:p>
        </p:txBody>
      </p:sp>
      <p:graphicFrame>
        <p:nvGraphicFramePr>
          <p:cNvPr id="489477" name="Object 5"/>
          <p:cNvGraphicFramePr>
            <a:graphicFrameLocks noChangeAspect="1"/>
          </p:cNvGraphicFramePr>
          <p:nvPr/>
        </p:nvGraphicFramePr>
        <p:xfrm>
          <a:off x="1898650" y="1295400"/>
          <a:ext cx="53467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8386" name="Document" r:id="rId3" imgW="4095720" imgH="466560" progId="ChemWindow.Document">
                  <p:embed/>
                </p:oleObj>
              </mc:Choice>
              <mc:Fallback>
                <p:oleObj name="Document" r:id="rId3" imgW="4095720" imgH="466560" progId="ChemWindow.Document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8650" y="1295400"/>
                        <a:ext cx="53467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wipe dir="r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36AA74-DF51-49BA-971E-5B37547ECC4F}" type="slidenum">
              <a:rPr lang="en-US" altLang="en-US"/>
              <a:pPr/>
              <a:t>32</a:t>
            </a:fld>
            <a:endParaRPr lang="en-US" altLang="en-US" sz="900" b="0"/>
          </a:p>
        </p:txBody>
      </p:sp>
      <p:pic>
        <p:nvPicPr>
          <p:cNvPr id="494597" name="Picture 5" descr="FG15_01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413" y="1395413"/>
            <a:ext cx="7621587" cy="5081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94594" name="Rectangle 2"/>
          <p:cNvSpPr>
            <a:spLocks noChangeArrowheads="1"/>
          </p:cNvSpPr>
          <p:nvPr/>
        </p:nvSpPr>
        <p:spPr bwMode="auto">
          <a:xfrm>
            <a:off x="152400" y="152400"/>
            <a:ext cx="8686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r>
              <a:rPr lang="en-US" altLang="en-US" sz="4000" b="1" i="1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 Châtelier’s Principle</a:t>
            </a:r>
            <a:endParaRPr lang="en-US" altLang="en-US">
              <a:solidFill>
                <a:srgbClr val="8F0058"/>
              </a:solidFill>
            </a:endParaRPr>
          </a:p>
        </p:txBody>
      </p:sp>
      <p:sp>
        <p:nvSpPr>
          <p:cNvPr id="494595" name="Rectangle 3"/>
          <p:cNvSpPr>
            <a:spLocks noChangeArrowheads="1"/>
          </p:cNvSpPr>
          <p:nvPr/>
        </p:nvSpPr>
        <p:spPr bwMode="auto">
          <a:xfrm>
            <a:off x="152400" y="838200"/>
            <a:ext cx="87630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None/>
            </a:pPr>
            <a:r>
              <a:rPr lang="en-US" altLang="en-US" sz="320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Change in Reactant or Product Concentrations</a:t>
            </a:r>
            <a:endParaRPr lang="en-US" altLang="en-US"/>
          </a:p>
        </p:txBody>
      </p:sp>
    </p:spTree>
  </p:cSld>
  <p:clrMapOvr>
    <a:masterClrMapping/>
  </p:clrMapOvr>
  <p:transition spd="med">
    <p:wipe dir="r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A4B8F-C843-4D20-B503-EB852FAD5393}" type="slidenum">
              <a:rPr lang="en-US" altLang="en-US"/>
              <a:pPr/>
              <a:t>33</a:t>
            </a:fld>
            <a:endParaRPr lang="en-US" altLang="en-US" sz="900" b="0"/>
          </a:p>
        </p:txBody>
      </p:sp>
      <p:sp>
        <p:nvSpPr>
          <p:cNvPr id="51814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8915400" cy="122238"/>
          </a:xfrm>
        </p:spPr>
        <p:txBody>
          <a:bodyPr/>
          <a:lstStyle/>
          <a:p>
            <a:r>
              <a:rPr lang="en-US" altLang="en-US" sz="900"/>
              <a:t>Example</a:t>
            </a:r>
          </a:p>
        </p:txBody>
      </p:sp>
      <p:pic>
        <p:nvPicPr>
          <p:cNvPr id="518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38200"/>
            <a:ext cx="9144000" cy="193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C0FBD-DDD8-4188-BB7A-400DCD9DD13D}" type="slidenum">
              <a:rPr lang="en-US" altLang="en-US"/>
              <a:pPr/>
              <a:t>34</a:t>
            </a:fld>
            <a:endParaRPr lang="en-US" altLang="en-US" sz="900" b="0"/>
          </a:p>
        </p:txBody>
      </p:sp>
      <p:sp>
        <p:nvSpPr>
          <p:cNvPr id="497666" name="Rectangle 2"/>
          <p:cNvSpPr>
            <a:spLocks noChangeArrowheads="1"/>
          </p:cNvSpPr>
          <p:nvPr/>
        </p:nvSpPr>
        <p:spPr bwMode="auto">
          <a:xfrm>
            <a:off x="152400" y="152400"/>
            <a:ext cx="8686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r>
              <a:rPr lang="en-US" altLang="en-US" sz="4000" b="1" i="1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 Châtelier’s Principle</a:t>
            </a:r>
            <a:endParaRPr lang="en-US" altLang="en-US">
              <a:solidFill>
                <a:srgbClr val="8F0058"/>
              </a:solidFill>
            </a:endParaRPr>
          </a:p>
        </p:txBody>
      </p:sp>
      <p:sp>
        <p:nvSpPr>
          <p:cNvPr id="497667" name="Rectangle 3"/>
          <p:cNvSpPr>
            <a:spLocks noChangeArrowheads="1"/>
          </p:cNvSpPr>
          <p:nvPr/>
        </p:nvSpPr>
        <p:spPr bwMode="auto">
          <a:xfrm>
            <a:off x="152400" y="838200"/>
            <a:ext cx="87630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None/>
            </a:pPr>
            <a:r>
              <a:rPr lang="en-US" altLang="en-US" sz="320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Effects of Volume and Pressure</a:t>
            </a:r>
            <a:endParaRPr lang="en-US" altLang="en-US"/>
          </a:p>
          <a:p>
            <a:r>
              <a:rPr lang="en-US" altLang="en-US"/>
              <a:t>The system shifts to remove gases and decrease pressure.</a:t>
            </a:r>
          </a:p>
          <a:p>
            <a:r>
              <a:rPr lang="en-US" altLang="en-US"/>
              <a:t>An increase in pressure favors the direction that has fewer moles of </a:t>
            </a:r>
            <a:r>
              <a:rPr lang="en-US" altLang="en-US">
                <a:solidFill>
                  <a:srgbClr val="0000FF"/>
                </a:solidFill>
              </a:rPr>
              <a:t>gas</a:t>
            </a:r>
            <a:r>
              <a:rPr lang="en-US" altLang="en-US"/>
              <a:t>.</a:t>
            </a:r>
          </a:p>
          <a:p>
            <a:r>
              <a:rPr lang="en-US" altLang="en-US"/>
              <a:t>In a reaction with the same number of product and reactant moles of gas, pressure has no effect.</a:t>
            </a:r>
          </a:p>
          <a:p>
            <a:r>
              <a:rPr lang="en-US" altLang="en-US"/>
              <a:t>Consider </a:t>
            </a:r>
          </a:p>
        </p:txBody>
      </p:sp>
      <p:graphicFrame>
        <p:nvGraphicFramePr>
          <p:cNvPr id="497668" name="Object 4"/>
          <p:cNvGraphicFramePr>
            <a:graphicFrameLocks noChangeAspect="1"/>
          </p:cNvGraphicFramePr>
          <p:nvPr/>
        </p:nvGraphicFramePr>
        <p:xfrm>
          <a:off x="2428875" y="4648200"/>
          <a:ext cx="4286250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6338" name="Document" r:id="rId3" imgW="3295800" imgH="504720" progId="ChemWindow.Document">
                  <p:embed/>
                </p:oleObj>
              </mc:Choice>
              <mc:Fallback>
                <p:oleObj name="Document" r:id="rId3" imgW="3295800" imgH="504720" progId="ChemWindow.Document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8875" y="4648200"/>
                        <a:ext cx="4286250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wipe dir="r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B4040-E174-4629-B7F8-C2CC714CC9BA}" type="slidenum">
              <a:rPr lang="en-US" altLang="en-US"/>
              <a:pPr/>
              <a:t>35</a:t>
            </a:fld>
            <a:endParaRPr lang="en-US" altLang="en-US" sz="900" b="0"/>
          </a:p>
        </p:txBody>
      </p:sp>
      <p:sp>
        <p:nvSpPr>
          <p:cNvPr id="498690" name="Rectangle 2"/>
          <p:cNvSpPr>
            <a:spLocks noChangeArrowheads="1"/>
          </p:cNvSpPr>
          <p:nvPr/>
        </p:nvSpPr>
        <p:spPr bwMode="auto">
          <a:xfrm>
            <a:off x="152400" y="152400"/>
            <a:ext cx="8686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r>
              <a:rPr lang="en-US" altLang="en-US" sz="4000" b="1" i="1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 Châtelier’s Principle</a:t>
            </a:r>
            <a:endParaRPr lang="en-US" altLang="en-US">
              <a:solidFill>
                <a:srgbClr val="8F0058"/>
              </a:solidFill>
            </a:endParaRPr>
          </a:p>
        </p:txBody>
      </p:sp>
      <p:sp>
        <p:nvSpPr>
          <p:cNvPr id="498691" name="Rectangle 3"/>
          <p:cNvSpPr>
            <a:spLocks noChangeArrowheads="1"/>
          </p:cNvSpPr>
          <p:nvPr/>
        </p:nvSpPr>
        <p:spPr bwMode="auto">
          <a:xfrm>
            <a:off x="152400" y="838200"/>
            <a:ext cx="87630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None/>
            </a:pPr>
            <a:r>
              <a:rPr lang="en-US" altLang="en-US" sz="320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Effects of Volume and Pressure</a:t>
            </a:r>
            <a:endParaRPr lang="en-US" altLang="en-US"/>
          </a:p>
          <a:p>
            <a:r>
              <a:rPr lang="en-US" altLang="en-US"/>
              <a:t>An increase in pressure (by decreasing the volume) favors the formation of colorless N</a:t>
            </a:r>
            <a:r>
              <a:rPr lang="en-US" altLang="en-US" baseline="-25000"/>
              <a:t>2</a:t>
            </a:r>
            <a:r>
              <a:rPr lang="en-US" altLang="en-US"/>
              <a:t>O</a:t>
            </a:r>
            <a:r>
              <a:rPr lang="en-US" altLang="en-US" baseline="-25000"/>
              <a:t>4</a:t>
            </a:r>
            <a:r>
              <a:rPr lang="en-US" altLang="en-US"/>
              <a:t>.</a:t>
            </a:r>
          </a:p>
          <a:p>
            <a:r>
              <a:rPr lang="en-US" altLang="en-US"/>
              <a:t>The instant the pressure increases, the system is not at equilibrium and the concentration of both gases has increased.</a:t>
            </a:r>
          </a:p>
          <a:p>
            <a:r>
              <a:rPr lang="en-US" altLang="en-US"/>
              <a:t>The system moves to reduce the number moles of gas (i.e. the forward reaction is favored).</a:t>
            </a:r>
          </a:p>
          <a:p>
            <a:r>
              <a:rPr lang="en-US" altLang="en-US"/>
              <a:t>A new equilibrium is established in which the mixture is lighter because colorless N</a:t>
            </a:r>
            <a:r>
              <a:rPr lang="en-US" altLang="en-US" baseline="-25000"/>
              <a:t>2</a:t>
            </a:r>
            <a:r>
              <a:rPr lang="en-US" altLang="en-US"/>
              <a:t>O</a:t>
            </a:r>
            <a:r>
              <a:rPr lang="en-US" altLang="en-US" baseline="-25000"/>
              <a:t>4</a:t>
            </a:r>
            <a:r>
              <a:rPr lang="en-US" altLang="en-US"/>
              <a:t> is favored.</a:t>
            </a:r>
          </a:p>
        </p:txBody>
      </p:sp>
    </p:spTree>
  </p:cSld>
  <p:clrMapOvr>
    <a:masterClrMapping/>
  </p:clrMapOvr>
  <p:transition spd="med">
    <p:wipe dir="r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CEBB0-4408-46D8-88E9-3F3C9BE76B92}" type="slidenum">
              <a:rPr lang="en-US" altLang="en-US"/>
              <a:pPr/>
              <a:t>36</a:t>
            </a:fld>
            <a:endParaRPr lang="en-US" altLang="en-US" sz="900" b="0"/>
          </a:p>
        </p:txBody>
      </p:sp>
      <p:sp>
        <p:nvSpPr>
          <p:cNvPr id="499714" name="Rectangle 2"/>
          <p:cNvSpPr>
            <a:spLocks noChangeArrowheads="1"/>
          </p:cNvSpPr>
          <p:nvPr/>
        </p:nvSpPr>
        <p:spPr bwMode="auto">
          <a:xfrm>
            <a:off x="152400" y="152400"/>
            <a:ext cx="8686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r>
              <a:rPr lang="en-US" altLang="en-US" sz="4000" b="1" i="1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 Châtelier’s Principle</a:t>
            </a:r>
            <a:endParaRPr lang="en-US" altLang="en-US">
              <a:solidFill>
                <a:srgbClr val="8F0058"/>
              </a:solidFill>
            </a:endParaRPr>
          </a:p>
        </p:txBody>
      </p:sp>
      <p:sp>
        <p:nvSpPr>
          <p:cNvPr id="499715" name="Rectangle 3"/>
          <p:cNvSpPr>
            <a:spLocks noChangeArrowheads="1"/>
          </p:cNvSpPr>
          <p:nvPr/>
        </p:nvSpPr>
        <p:spPr bwMode="auto">
          <a:xfrm>
            <a:off x="152400" y="838200"/>
            <a:ext cx="87630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None/>
            </a:pPr>
            <a:r>
              <a:rPr lang="en-US" altLang="en-US" sz="320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Effect of Temperature Changes</a:t>
            </a:r>
            <a:endParaRPr lang="en-US" altLang="en-US"/>
          </a:p>
          <a:p>
            <a:r>
              <a:rPr lang="en-US" altLang="en-US"/>
              <a:t>The equilibrium constant is temperature dependent.</a:t>
            </a:r>
          </a:p>
          <a:p>
            <a:r>
              <a:rPr lang="en-US" altLang="en-US"/>
              <a:t>For an endothermic reaction, </a:t>
            </a:r>
            <a:r>
              <a:rPr lang="en-US" altLang="en-US">
                <a:sym typeface="Symbol" panose="05050102010706020507" pitchFamily="18" charset="2"/>
              </a:rPr>
              <a:t></a:t>
            </a:r>
            <a:r>
              <a:rPr lang="en-US" altLang="en-US" i="1"/>
              <a:t>H</a:t>
            </a:r>
            <a:r>
              <a:rPr lang="en-US" altLang="en-US"/>
              <a:t> &gt; 0 and heat can be considered as a reactant.</a:t>
            </a:r>
          </a:p>
          <a:p>
            <a:r>
              <a:rPr lang="en-US" altLang="en-US"/>
              <a:t>For an exothermic reaction, </a:t>
            </a:r>
            <a:r>
              <a:rPr lang="en-US" altLang="en-US">
                <a:sym typeface="Symbol" panose="05050102010706020507" pitchFamily="18" charset="2"/>
              </a:rPr>
              <a:t></a:t>
            </a:r>
            <a:r>
              <a:rPr lang="en-US" altLang="en-US" i="1"/>
              <a:t>H</a:t>
            </a:r>
            <a:r>
              <a:rPr lang="en-US" altLang="en-US"/>
              <a:t> &lt; 0 and heat can be considered as a product.</a:t>
            </a:r>
          </a:p>
          <a:p>
            <a:r>
              <a:rPr lang="en-US" altLang="en-US"/>
              <a:t>Adding heat (i.e. heating the vessel) favors away from the increase:</a:t>
            </a:r>
          </a:p>
          <a:p>
            <a:pPr lvl="1"/>
            <a:r>
              <a:rPr lang="en-US" altLang="en-US"/>
              <a:t>if </a:t>
            </a:r>
            <a:r>
              <a:rPr lang="en-US" altLang="en-US">
                <a:sym typeface="Symbol" panose="05050102010706020507" pitchFamily="18" charset="2"/>
              </a:rPr>
              <a:t></a:t>
            </a:r>
            <a:r>
              <a:rPr lang="en-US" altLang="en-US" i="1"/>
              <a:t>H</a:t>
            </a:r>
            <a:r>
              <a:rPr lang="en-US" altLang="en-US"/>
              <a:t> &gt; 0, adding heat favors the forward reaction,</a:t>
            </a:r>
          </a:p>
          <a:p>
            <a:pPr lvl="1"/>
            <a:r>
              <a:rPr lang="en-US" altLang="en-US"/>
              <a:t>if </a:t>
            </a:r>
            <a:r>
              <a:rPr lang="en-US" altLang="en-US">
                <a:sym typeface="Symbol" panose="05050102010706020507" pitchFamily="18" charset="2"/>
              </a:rPr>
              <a:t></a:t>
            </a:r>
            <a:r>
              <a:rPr lang="en-US" altLang="en-US" i="1"/>
              <a:t>H</a:t>
            </a:r>
            <a:r>
              <a:rPr lang="en-US" altLang="en-US"/>
              <a:t> &lt; 0, adding heat favors the reverse reaction.</a:t>
            </a:r>
          </a:p>
        </p:txBody>
      </p:sp>
    </p:spTree>
  </p:cSld>
  <p:clrMapOvr>
    <a:masterClrMapping/>
  </p:clrMapOvr>
  <p:transition spd="med">
    <p:wipe dir="r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C87A41-806F-4F9D-80DB-7534A427D81E}" type="slidenum">
              <a:rPr lang="en-US" altLang="en-US"/>
              <a:pPr/>
              <a:t>37</a:t>
            </a:fld>
            <a:endParaRPr lang="en-US" altLang="en-US" sz="900" b="0"/>
          </a:p>
        </p:txBody>
      </p:sp>
      <p:sp>
        <p:nvSpPr>
          <p:cNvPr id="500738" name="Rectangle 2"/>
          <p:cNvSpPr>
            <a:spLocks noChangeArrowheads="1"/>
          </p:cNvSpPr>
          <p:nvPr/>
        </p:nvSpPr>
        <p:spPr bwMode="auto">
          <a:xfrm>
            <a:off x="152400" y="152400"/>
            <a:ext cx="8686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r>
              <a:rPr lang="en-US" altLang="en-US" sz="4000" b="1" i="1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 Châtelier’s Principle</a:t>
            </a:r>
            <a:endParaRPr lang="en-US" altLang="en-US">
              <a:solidFill>
                <a:srgbClr val="8F0058"/>
              </a:solidFill>
            </a:endParaRPr>
          </a:p>
        </p:txBody>
      </p:sp>
      <p:sp>
        <p:nvSpPr>
          <p:cNvPr id="500739" name="Rectangle 3"/>
          <p:cNvSpPr>
            <a:spLocks noChangeArrowheads="1"/>
          </p:cNvSpPr>
          <p:nvPr/>
        </p:nvSpPr>
        <p:spPr bwMode="auto">
          <a:xfrm>
            <a:off x="152400" y="838200"/>
            <a:ext cx="87630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None/>
            </a:pPr>
            <a:r>
              <a:rPr lang="en-US" altLang="en-US" sz="3200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Effect of Temperature Changes</a:t>
            </a:r>
            <a:endParaRPr lang="en-US" altLang="en-US"/>
          </a:p>
          <a:p>
            <a:r>
              <a:rPr lang="en-US" altLang="en-US"/>
              <a:t>Removing heat (i.e. cooling the vessel), favors towards the decrease:</a:t>
            </a:r>
          </a:p>
          <a:p>
            <a:pPr lvl="1"/>
            <a:r>
              <a:rPr lang="en-US" altLang="en-US"/>
              <a:t>if </a:t>
            </a:r>
            <a:r>
              <a:rPr lang="en-US" altLang="en-US">
                <a:sym typeface="Symbol" panose="05050102010706020507" pitchFamily="18" charset="2"/>
              </a:rPr>
              <a:t></a:t>
            </a:r>
            <a:r>
              <a:rPr lang="en-US" altLang="en-US" i="1"/>
              <a:t>H</a:t>
            </a:r>
            <a:r>
              <a:rPr lang="en-US" altLang="en-US"/>
              <a:t> &gt; 0, cooling favors the reverse reaction,</a:t>
            </a:r>
          </a:p>
          <a:p>
            <a:pPr lvl="1"/>
            <a:r>
              <a:rPr lang="en-US" altLang="en-US"/>
              <a:t>if </a:t>
            </a:r>
            <a:r>
              <a:rPr lang="en-US" altLang="en-US">
                <a:sym typeface="Symbol" panose="05050102010706020507" pitchFamily="18" charset="2"/>
              </a:rPr>
              <a:t></a:t>
            </a:r>
            <a:r>
              <a:rPr lang="en-US" altLang="en-US" i="1"/>
              <a:t>H</a:t>
            </a:r>
            <a:r>
              <a:rPr lang="en-US" altLang="en-US"/>
              <a:t> &lt; 0, cooling favors the forward reaction.</a:t>
            </a:r>
          </a:p>
          <a:p>
            <a:r>
              <a:rPr lang="en-US" altLang="en-US"/>
              <a:t>Consider </a:t>
            </a:r>
          </a:p>
          <a:p>
            <a:pPr algn="ctr"/>
            <a:endParaRPr lang="en-US" altLang="en-US"/>
          </a:p>
          <a:p>
            <a:pPr>
              <a:buFontTx/>
              <a:buNone/>
            </a:pPr>
            <a:r>
              <a:rPr lang="en-US" altLang="en-US"/>
              <a:t>	for which </a:t>
            </a:r>
            <a:r>
              <a:rPr lang="en-US" altLang="en-US">
                <a:latin typeface="Symbol" panose="05050102010706020507" pitchFamily="18" charset="2"/>
              </a:rPr>
              <a:t>D</a:t>
            </a:r>
            <a:r>
              <a:rPr lang="en-US" altLang="en-US" i="1"/>
              <a:t>H</a:t>
            </a:r>
            <a:r>
              <a:rPr lang="en-US" altLang="en-US"/>
              <a:t> &gt; 0.</a:t>
            </a:r>
          </a:p>
          <a:p>
            <a:pPr lvl="1"/>
            <a:r>
              <a:rPr lang="en-US" altLang="en-US"/>
              <a:t>Co(H</a:t>
            </a:r>
            <a:r>
              <a:rPr lang="en-US" altLang="en-US" baseline="-25000"/>
              <a:t>2</a:t>
            </a:r>
            <a:r>
              <a:rPr lang="en-US" altLang="en-US"/>
              <a:t>O)</a:t>
            </a:r>
            <a:r>
              <a:rPr lang="en-US" altLang="en-US" baseline="-25000"/>
              <a:t>6</a:t>
            </a:r>
            <a:r>
              <a:rPr lang="en-US" altLang="en-US" baseline="30000"/>
              <a:t>2+</a:t>
            </a:r>
            <a:r>
              <a:rPr lang="en-US" altLang="en-US"/>
              <a:t> is pale pink and CoCl</a:t>
            </a:r>
            <a:r>
              <a:rPr lang="en-US" altLang="en-US" baseline="-25000"/>
              <a:t>4</a:t>
            </a:r>
            <a:r>
              <a:rPr lang="en-US" altLang="en-US" baseline="30000"/>
              <a:t>2-</a:t>
            </a:r>
            <a:r>
              <a:rPr lang="en-US" altLang="en-US"/>
              <a:t> is blue.</a:t>
            </a:r>
          </a:p>
        </p:txBody>
      </p:sp>
      <p:graphicFrame>
        <p:nvGraphicFramePr>
          <p:cNvPr id="500740" name="Object 4"/>
          <p:cNvGraphicFramePr>
            <a:graphicFrameLocks noChangeAspect="1"/>
          </p:cNvGraphicFramePr>
          <p:nvPr/>
        </p:nvGraphicFramePr>
        <p:xfrm>
          <a:off x="190500" y="3541713"/>
          <a:ext cx="8763000" cy="725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0741" name="Document" r:id="rId3" imgW="7162920" imgH="561960" progId="ChemWindow.Document">
                  <p:embed/>
                </p:oleObj>
              </mc:Choice>
              <mc:Fallback>
                <p:oleObj name="Document" r:id="rId3" imgW="7162920" imgH="561960" progId="ChemWindow.Document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" y="3541713"/>
                        <a:ext cx="8763000" cy="725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wipe dir="r"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BB16F9-ED59-4795-A508-114C684C2612}" type="slidenum">
              <a:rPr lang="en-US" altLang="en-US"/>
              <a:pPr/>
              <a:t>38</a:t>
            </a:fld>
            <a:endParaRPr lang="en-US" altLang="en-US" sz="900" b="0"/>
          </a:p>
        </p:txBody>
      </p:sp>
      <p:sp>
        <p:nvSpPr>
          <p:cNvPr id="520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Solubility Product Principle</a:t>
            </a:r>
          </a:p>
        </p:txBody>
      </p:sp>
      <p:sp>
        <p:nvSpPr>
          <p:cNvPr id="520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Another equilibrium situation is slightly soluble products</a:t>
            </a:r>
          </a:p>
          <a:p>
            <a:r>
              <a:rPr lang="en-US" altLang="en-US"/>
              <a:t>K</a:t>
            </a:r>
            <a:r>
              <a:rPr lang="en-US" altLang="en-US" baseline="-25000"/>
              <a:t>sp</a:t>
            </a:r>
            <a:r>
              <a:rPr lang="en-US" altLang="en-US"/>
              <a:t> is the solubility product constant</a:t>
            </a:r>
          </a:p>
          <a:p>
            <a:r>
              <a:rPr lang="en-US" altLang="en-US"/>
              <a:t>K</a:t>
            </a:r>
            <a:r>
              <a:rPr lang="en-US" altLang="en-US" baseline="-25000"/>
              <a:t>sp</a:t>
            </a:r>
            <a:r>
              <a:rPr lang="en-US" altLang="en-US"/>
              <a:t> can be found on a chart at a specific temperature</a:t>
            </a:r>
          </a:p>
          <a:p>
            <a:r>
              <a:rPr lang="en-US" altLang="en-US"/>
              <a:t>Since the product is solid on the left side, only the products (ions) are involved in the K</a:t>
            </a:r>
            <a:r>
              <a:rPr lang="en-US" altLang="en-US" baseline="-25000"/>
              <a:t>sp</a:t>
            </a:r>
            <a:r>
              <a:rPr lang="en-US" altLang="en-US"/>
              <a:t> expression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A2A77-E0E0-4AEA-8E23-CBCB84DB1910}" type="slidenum">
              <a:rPr lang="en-US" altLang="en-US"/>
              <a:pPr/>
              <a:t>39</a:t>
            </a:fld>
            <a:endParaRPr lang="en-US" altLang="en-US" sz="900" b="0"/>
          </a:p>
        </p:txBody>
      </p:sp>
      <p:sp>
        <p:nvSpPr>
          <p:cNvPr id="525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Solubility Product Principle</a:t>
            </a:r>
          </a:p>
        </p:txBody>
      </p:sp>
      <p:pic>
        <p:nvPicPr>
          <p:cNvPr id="525320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447800"/>
            <a:ext cx="8839200" cy="5002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D94AB-38A1-4E06-AF2A-8ACDCC6650C7}" type="slidenum">
              <a:rPr lang="en-US" altLang="en-US"/>
              <a:pPr/>
              <a:t>4</a:t>
            </a:fld>
            <a:endParaRPr lang="en-US" altLang="en-US" sz="900" b="0"/>
          </a:p>
        </p:txBody>
      </p:sp>
      <p:pic>
        <p:nvPicPr>
          <p:cNvPr id="506883" name="Picture 3" descr="17_0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914400"/>
            <a:ext cx="8686800" cy="4122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6884" name="Text Box 4"/>
          <p:cNvSpPr txBox="1">
            <a:spLocks noChangeArrowheads="1"/>
          </p:cNvSpPr>
          <p:nvPr/>
        </p:nvSpPr>
        <p:spPr bwMode="auto">
          <a:xfrm>
            <a:off x="288925" y="5451475"/>
            <a:ext cx="28908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/>
              <a:t>If Q &lt; K</a:t>
            </a:r>
            <a:r>
              <a:rPr lang="en-US" altLang="en-US" baseline="-25000"/>
              <a:t>eq</a:t>
            </a:r>
            <a:r>
              <a:rPr lang="en-US" altLang="en-US"/>
              <a:t>, shift to </a:t>
            </a:r>
          </a:p>
          <a:p>
            <a:pPr eaLnBrk="1" hangingPunct="1"/>
            <a:r>
              <a:rPr lang="en-US" altLang="en-US"/>
              <a:t>right (toward product)</a:t>
            </a:r>
          </a:p>
        </p:txBody>
      </p:sp>
      <p:sp>
        <p:nvSpPr>
          <p:cNvPr id="506885" name="Text Box 5"/>
          <p:cNvSpPr txBox="1">
            <a:spLocks noChangeArrowheads="1"/>
          </p:cNvSpPr>
          <p:nvPr/>
        </p:nvSpPr>
        <p:spPr bwMode="auto">
          <a:xfrm>
            <a:off x="6253163" y="5410200"/>
            <a:ext cx="275272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/>
            <a:r>
              <a:rPr lang="en-US" altLang="en-US"/>
              <a:t>If Q &gt; K</a:t>
            </a:r>
            <a:r>
              <a:rPr lang="en-US" altLang="en-US" baseline="-25000"/>
              <a:t>eq</a:t>
            </a:r>
            <a:r>
              <a:rPr lang="en-US" altLang="en-US"/>
              <a:t>, shift to </a:t>
            </a:r>
          </a:p>
          <a:p>
            <a:pPr eaLnBrk="1" hangingPunct="1"/>
            <a:r>
              <a:rPr lang="en-US" altLang="en-US"/>
              <a:t>left (toward reactant)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A5197-F33E-476F-87E1-2F358FAA7352}" type="slidenum">
              <a:rPr lang="en-US" altLang="en-US"/>
              <a:pPr/>
              <a:t>40</a:t>
            </a:fld>
            <a:endParaRPr lang="en-US" altLang="en-US" sz="900" b="0"/>
          </a:p>
        </p:txBody>
      </p:sp>
      <p:sp>
        <p:nvSpPr>
          <p:cNvPr id="524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Solubility Product Principle</a:t>
            </a:r>
          </a:p>
        </p:txBody>
      </p:sp>
      <p:sp>
        <p:nvSpPr>
          <p:cNvPr id="524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4876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400"/>
              <a:t>Example: Find the concentration of ions present in calcium fluoride (in water) and the molar solubility.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400"/>
              <a:t>		CaF</a:t>
            </a:r>
            <a:r>
              <a:rPr lang="en-US" altLang="en-US" sz="2400" baseline="-25000"/>
              <a:t>2</a:t>
            </a:r>
            <a:r>
              <a:rPr lang="en-US" altLang="en-US" sz="2400"/>
              <a:t>(s) --&gt; Ca</a:t>
            </a:r>
            <a:r>
              <a:rPr lang="en-US" altLang="en-US" sz="2400" baseline="30000"/>
              <a:t>+2</a:t>
            </a:r>
            <a:r>
              <a:rPr lang="en-US" altLang="en-US" sz="2400"/>
              <a:t> + 2 F</a:t>
            </a:r>
            <a:r>
              <a:rPr lang="en-US" altLang="en-US" sz="2400" baseline="30000"/>
              <a:t>-</a:t>
            </a:r>
            <a:endParaRPr lang="en-US" altLang="en-US" sz="240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400"/>
              <a:t>		K</a:t>
            </a:r>
            <a:r>
              <a:rPr lang="en-US" altLang="en-US" sz="2400" baseline="-25000"/>
              <a:t>sp</a:t>
            </a:r>
            <a:r>
              <a:rPr lang="en-US" altLang="en-US" sz="2400"/>
              <a:t> = [Ca</a:t>
            </a:r>
            <a:r>
              <a:rPr lang="en-US" altLang="en-US" sz="2400" baseline="30000"/>
              <a:t>+2</a:t>
            </a:r>
            <a:r>
              <a:rPr lang="en-US" altLang="en-US" sz="2400"/>
              <a:t>] [F</a:t>
            </a:r>
            <a:r>
              <a:rPr lang="en-US" altLang="en-US" sz="2400" baseline="30000"/>
              <a:t>-</a:t>
            </a:r>
            <a:r>
              <a:rPr lang="en-US" altLang="en-US" sz="2400"/>
              <a:t>]</a:t>
            </a:r>
            <a:r>
              <a:rPr lang="en-US" altLang="en-US" sz="2400" baseline="30000"/>
              <a:t>2</a:t>
            </a:r>
            <a:r>
              <a:rPr lang="en-US" altLang="en-US" sz="2400"/>
              <a:t> = 2 X 10 </a:t>
            </a:r>
            <a:r>
              <a:rPr lang="en-US" altLang="en-US" sz="2400" baseline="30000"/>
              <a:t>-10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en-US" sz="2400" baseline="3000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400" baseline="30000"/>
              <a:t>		</a:t>
            </a:r>
            <a:r>
              <a:rPr lang="en-US" altLang="en-US" sz="2400"/>
              <a:t>If x = [Ca</a:t>
            </a:r>
            <a:r>
              <a:rPr lang="en-US" altLang="en-US" sz="2400" baseline="30000"/>
              <a:t>+2 </a:t>
            </a:r>
            <a:r>
              <a:rPr lang="en-US" altLang="en-US" sz="2400"/>
              <a:t>], then [F</a:t>
            </a:r>
            <a:r>
              <a:rPr lang="en-US" altLang="en-US" sz="2400" baseline="30000"/>
              <a:t>-</a:t>
            </a:r>
            <a:r>
              <a:rPr lang="en-US" altLang="en-US" sz="2400"/>
              <a:t>] = 2x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400"/>
              <a:t>		  [x] [2x]</a:t>
            </a:r>
            <a:r>
              <a:rPr lang="en-US" altLang="en-US" sz="2400" baseline="30000"/>
              <a:t>2</a:t>
            </a:r>
            <a:r>
              <a:rPr lang="en-US" altLang="en-US" sz="2400"/>
              <a:t> = 2 X 10 </a:t>
            </a:r>
            <a:r>
              <a:rPr lang="en-US" altLang="en-US" sz="2400" baseline="30000"/>
              <a:t>-10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400" baseline="30000"/>
              <a:t>		   </a:t>
            </a:r>
            <a:r>
              <a:rPr lang="en-US" altLang="en-US" sz="2400"/>
              <a:t>4x</a:t>
            </a:r>
            <a:r>
              <a:rPr lang="en-US" altLang="en-US" sz="2400" baseline="30000"/>
              <a:t>3</a:t>
            </a:r>
            <a:r>
              <a:rPr lang="en-US" altLang="en-US" sz="2400"/>
              <a:t> = 2 X 10 </a:t>
            </a:r>
            <a:r>
              <a:rPr lang="en-US" altLang="en-US" sz="2400" baseline="30000"/>
              <a:t>-10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400" baseline="30000"/>
              <a:t>		      </a:t>
            </a:r>
            <a:r>
              <a:rPr lang="en-US" altLang="en-US" sz="2400"/>
              <a:t>x</a:t>
            </a:r>
            <a:r>
              <a:rPr lang="en-US" altLang="en-US" sz="2400" baseline="30000"/>
              <a:t>3 </a:t>
            </a:r>
            <a:r>
              <a:rPr lang="en-US" altLang="en-US" sz="2400"/>
              <a:t>= 5 X 10 </a:t>
            </a:r>
            <a:r>
              <a:rPr lang="en-US" altLang="en-US" sz="2400" baseline="30000"/>
              <a:t>-11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400" baseline="30000"/>
              <a:t>		</a:t>
            </a:r>
            <a:r>
              <a:rPr lang="en-US" altLang="en-US" sz="2400"/>
              <a:t>    x = 3.68 X 10 </a:t>
            </a:r>
            <a:r>
              <a:rPr lang="en-US" altLang="en-US" sz="2400" baseline="30000"/>
              <a:t>-4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en-US" sz="2400" baseline="30000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400"/>
              <a:t>[Ca</a:t>
            </a:r>
            <a:r>
              <a:rPr lang="en-US" altLang="en-US" sz="2400" baseline="30000"/>
              <a:t>+2 </a:t>
            </a:r>
            <a:r>
              <a:rPr lang="en-US" altLang="en-US" sz="2400"/>
              <a:t>] = x = 3.68 X 10 </a:t>
            </a:r>
            <a:r>
              <a:rPr lang="en-US" altLang="en-US" sz="2400" baseline="30000"/>
              <a:t>-4</a:t>
            </a:r>
            <a:r>
              <a:rPr lang="en-US" altLang="en-US" sz="2400"/>
              <a:t>           [F</a:t>
            </a:r>
            <a:r>
              <a:rPr lang="en-US" altLang="en-US" sz="2400" baseline="30000"/>
              <a:t>-</a:t>
            </a:r>
            <a:r>
              <a:rPr lang="en-US" altLang="en-US" sz="2400"/>
              <a:t>] = 2x = 7.37 X 10 </a:t>
            </a:r>
            <a:r>
              <a:rPr lang="en-US" altLang="en-US" sz="2400" baseline="30000"/>
              <a:t>-4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400"/>
              <a:t/>
            </a:r>
            <a:br>
              <a:rPr lang="en-US" altLang="en-US" sz="2400"/>
            </a:br>
            <a:r>
              <a:rPr lang="en-US" altLang="en-US" sz="2400"/>
              <a:t>Solubility of CaF</a:t>
            </a:r>
            <a:r>
              <a:rPr lang="en-US" altLang="en-US" sz="2400" baseline="-25000"/>
              <a:t>2</a:t>
            </a:r>
            <a:r>
              <a:rPr lang="en-US" altLang="en-US" sz="2400"/>
              <a:t> = 3.68 X 10 </a:t>
            </a:r>
            <a:r>
              <a:rPr lang="en-US" altLang="en-US" sz="2400" baseline="30000"/>
              <a:t>-4</a:t>
            </a:r>
            <a:r>
              <a:rPr lang="en-US" altLang="en-US" sz="2400"/>
              <a:t> 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en-US" sz="2400" baseline="30000"/>
          </a:p>
          <a:p>
            <a:pPr>
              <a:lnSpc>
                <a:spcPct val="80000"/>
              </a:lnSpc>
              <a:buFontTx/>
              <a:buNone/>
            </a:pPr>
            <a:endParaRPr lang="en-US" altLang="en-US" sz="2400"/>
          </a:p>
          <a:p>
            <a:pPr>
              <a:lnSpc>
                <a:spcPct val="80000"/>
              </a:lnSpc>
              <a:buFontTx/>
              <a:buNone/>
            </a:pPr>
            <a:endParaRPr lang="en-US" altLang="en-US" sz="240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24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24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24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24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24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5242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42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242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4291" grpId="0" uiExpand="1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B10DF-607C-43E0-8D1B-F92EBAB4EE33}" type="slidenum">
              <a:rPr lang="en-US" altLang="en-US"/>
              <a:pPr/>
              <a:t>41</a:t>
            </a:fld>
            <a:endParaRPr lang="en-US" altLang="en-US" sz="900" b="0"/>
          </a:p>
        </p:txBody>
      </p:sp>
      <p:sp>
        <p:nvSpPr>
          <p:cNvPr id="530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Solubility Product Principle</a:t>
            </a:r>
          </a:p>
        </p:txBody>
      </p:sp>
      <p:sp>
        <p:nvSpPr>
          <p:cNvPr id="530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7772400" cy="4876800"/>
          </a:xfrm>
        </p:spPr>
        <p:txBody>
          <a:bodyPr/>
          <a:lstStyle/>
          <a:p>
            <a:r>
              <a:rPr lang="en-US" altLang="en-US"/>
              <a:t>Example: Find the molar solubility of silver chloride (in water).</a:t>
            </a:r>
          </a:p>
          <a:p>
            <a:pPr>
              <a:buFontTx/>
              <a:buNone/>
            </a:pPr>
            <a:r>
              <a:rPr lang="en-US" altLang="en-US"/>
              <a:t>		AgCl (s) --&gt; Ag</a:t>
            </a:r>
            <a:r>
              <a:rPr lang="en-US" altLang="en-US" baseline="30000"/>
              <a:t>+</a:t>
            </a:r>
            <a:r>
              <a:rPr lang="en-US" altLang="en-US"/>
              <a:t> + Cl </a:t>
            </a:r>
            <a:r>
              <a:rPr lang="en-US" altLang="en-US" baseline="30000"/>
              <a:t>-</a:t>
            </a:r>
            <a:endParaRPr lang="en-US" altLang="en-US"/>
          </a:p>
          <a:p>
            <a:pPr>
              <a:buFontTx/>
              <a:buNone/>
            </a:pPr>
            <a:r>
              <a:rPr lang="en-US" altLang="en-US"/>
              <a:t>		</a:t>
            </a:r>
          </a:p>
          <a:p>
            <a:pPr>
              <a:buFontTx/>
              <a:buNone/>
            </a:pPr>
            <a:endParaRPr lang="en-US" altLang="en-U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4C44D-C046-4193-9F8A-4ED4E7471C4F}" type="slidenum">
              <a:rPr lang="en-US" altLang="en-US"/>
              <a:pPr/>
              <a:t>5</a:t>
            </a:fld>
            <a:endParaRPr lang="en-US" altLang="en-US" sz="900" b="0"/>
          </a:p>
        </p:txBody>
      </p:sp>
      <p:sp>
        <p:nvSpPr>
          <p:cNvPr id="251906" name="Rectangle 2"/>
          <p:cNvSpPr>
            <a:spLocks noChangeArrowheads="1"/>
          </p:cNvSpPr>
          <p:nvPr/>
        </p:nvSpPr>
        <p:spPr bwMode="auto">
          <a:xfrm>
            <a:off x="152400" y="152400"/>
            <a:ext cx="8686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r>
              <a:rPr lang="en-US" altLang="en-US" sz="4000" b="1" i="1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 Concept of Equilibrium</a:t>
            </a:r>
            <a:endParaRPr lang="en-US" altLang="en-US">
              <a:solidFill>
                <a:srgbClr val="8F0058"/>
              </a:solidFill>
            </a:endParaRPr>
          </a:p>
        </p:txBody>
      </p:sp>
      <p:sp>
        <p:nvSpPr>
          <p:cNvPr id="251907" name="Rectangle 3"/>
          <p:cNvSpPr>
            <a:spLocks noChangeArrowheads="1"/>
          </p:cNvSpPr>
          <p:nvPr/>
        </p:nvSpPr>
        <p:spPr bwMode="auto">
          <a:xfrm>
            <a:off x="152400" y="838200"/>
            <a:ext cx="87630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2400"/>
              <a:t>Consider colorless frozen N</a:t>
            </a:r>
            <a:r>
              <a:rPr lang="en-US" altLang="en-US" sz="2400" baseline="-25000"/>
              <a:t>2</a:t>
            </a:r>
            <a:r>
              <a:rPr lang="en-US" altLang="en-US" sz="2400"/>
              <a:t>O</a:t>
            </a:r>
            <a:r>
              <a:rPr lang="en-US" altLang="en-US" sz="2400" baseline="-25000"/>
              <a:t>4</a:t>
            </a:r>
            <a:r>
              <a:rPr lang="en-US" altLang="en-US" sz="2400"/>
              <a:t>.  At room temperature, it decomposes to brown NO</a:t>
            </a:r>
            <a:r>
              <a:rPr lang="en-US" altLang="en-US" sz="2400" baseline="-25000"/>
              <a:t>2</a:t>
            </a:r>
            <a:r>
              <a:rPr lang="en-US" altLang="en-US" sz="2400"/>
              <a:t>:</a:t>
            </a:r>
          </a:p>
          <a:p>
            <a:pPr algn="ctr">
              <a:buFontTx/>
              <a:buNone/>
            </a:pPr>
            <a:r>
              <a:rPr lang="en-US" altLang="en-US" sz="2400"/>
              <a:t>N</a:t>
            </a:r>
            <a:r>
              <a:rPr lang="en-US" altLang="en-US" sz="2400" baseline="-25000"/>
              <a:t>2</a:t>
            </a:r>
            <a:r>
              <a:rPr lang="en-US" altLang="en-US" sz="2400"/>
              <a:t>O</a:t>
            </a:r>
            <a:r>
              <a:rPr lang="en-US" altLang="en-US" sz="2400" baseline="-25000"/>
              <a:t>4</a:t>
            </a:r>
            <a:r>
              <a:rPr lang="en-US" altLang="en-US" sz="2400"/>
              <a:t>(</a:t>
            </a:r>
            <a:r>
              <a:rPr lang="en-US" altLang="en-US" sz="2400" i="1"/>
              <a:t>g</a:t>
            </a:r>
            <a:r>
              <a:rPr lang="en-US" altLang="en-US" sz="2400"/>
              <a:t>) </a:t>
            </a:r>
            <a:r>
              <a:rPr lang="en-US" altLang="en-US" sz="2400">
                <a:sym typeface="Symbol" panose="05050102010706020507" pitchFamily="18" charset="2"/>
              </a:rPr>
              <a:t></a:t>
            </a:r>
            <a:r>
              <a:rPr lang="en-US" altLang="en-US" sz="2400"/>
              <a:t> 2NO</a:t>
            </a:r>
            <a:r>
              <a:rPr lang="en-US" altLang="en-US" sz="2400" baseline="-25000"/>
              <a:t>2</a:t>
            </a:r>
            <a:r>
              <a:rPr lang="en-US" altLang="en-US" sz="2400"/>
              <a:t>(</a:t>
            </a:r>
            <a:r>
              <a:rPr lang="en-US" altLang="en-US" sz="2400" i="1"/>
              <a:t>g</a:t>
            </a:r>
            <a:r>
              <a:rPr lang="en-US" altLang="en-US" sz="2400"/>
              <a:t>).</a:t>
            </a:r>
          </a:p>
          <a:p>
            <a:r>
              <a:rPr lang="en-US" altLang="en-US" sz="2400"/>
              <a:t>At some time, the color stops changing and we have a mixture of N</a:t>
            </a:r>
            <a:r>
              <a:rPr lang="en-US" altLang="en-US" sz="2400" baseline="-25000"/>
              <a:t>2</a:t>
            </a:r>
            <a:r>
              <a:rPr lang="en-US" altLang="en-US" sz="2400"/>
              <a:t>O</a:t>
            </a:r>
            <a:r>
              <a:rPr lang="en-US" altLang="en-US" sz="2400" baseline="-25000"/>
              <a:t>4</a:t>
            </a:r>
            <a:r>
              <a:rPr lang="en-US" altLang="en-US" sz="2400"/>
              <a:t> and NO</a:t>
            </a:r>
            <a:r>
              <a:rPr lang="en-US" altLang="en-US" sz="2400" baseline="-25000"/>
              <a:t>2</a:t>
            </a:r>
            <a:r>
              <a:rPr lang="en-US" altLang="en-US" sz="2400"/>
              <a:t>.</a:t>
            </a:r>
          </a:p>
          <a:p>
            <a:r>
              <a:rPr lang="en-US" altLang="en-US" sz="2400">
                <a:solidFill>
                  <a:srgbClr val="0000FF"/>
                </a:solidFill>
              </a:rPr>
              <a:t>Chemical equilibrium is the point at which the rate of the forward reaction is equal to the rate of the reverse reaction. </a:t>
            </a:r>
            <a:br>
              <a:rPr lang="en-US" altLang="en-US" sz="2400">
                <a:solidFill>
                  <a:srgbClr val="0000FF"/>
                </a:solidFill>
              </a:rPr>
            </a:br>
            <a:r>
              <a:rPr lang="en-US" altLang="en-US" sz="2400"/>
              <a:t>At that point, the concentrations of all species are constant.</a:t>
            </a:r>
          </a:p>
          <a:p>
            <a:r>
              <a:rPr lang="en-US" altLang="en-US" sz="2400"/>
              <a:t>Using the collision model: </a:t>
            </a:r>
          </a:p>
          <a:p>
            <a:pPr lvl="1"/>
            <a:r>
              <a:rPr lang="en-US" altLang="en-US"/>
              <a:t>as the amount of NO</a:t>
            </a:r>
            <a:r>
              <a:rPr lang="en-US" altLang="en-US" baseline="-25000"/>
              <a:t>2</a:t>
            </a:r>
            <a:r>
              <a:rPr lang="en-US" altLang="en-US"/>
              <a:t> builds up, there is a chance that two NO</a:t>
            </a:r>
            <a:r>
              <a:rPr lang="en-US" altLang="en-US" baseline="-25000"/>
              <a:t>2</a:t>
            </a:r>
            <a:r>
              <a:rPr lang="en-US" altLang="en-US"/>
              <a:t> molecules will collide to form N</a:t>
            </a:r>
            <a:r>
              <a:rPr lang="en-US" altLang="en-US" baseline="-25000"/>
              <a:t>2</a:t>
            </a:r>
            <a:r>
              <a:rPr lang="en-US" altLang="en-US"/>
              <a:t>O</a:t>
            </a:r>
            <a:r>
              <a:rPr lang="en-US" altLang="en-US" baseline="-25000"/>
              <a:t>4</a:t>
            </a:r>
            <a:r>
              <a:rPr lang="en-US" altLang="en-US"/>
              <a:t>.  </a:t>
            </a:r>
          </a:p>
          <a:p>
            <a:pPr lvl="1"/>
            <a:r>
              <a:rPr lang="en-US" altLang="en-US"/>
              <a:t>At the beginning of the reaction, there is no NO</a:t>
            </a:r>
            <a:r>
              <a:rPr lang="en-US" altLang="en-US" baseline="-25000"/>
              <a:t>2</a:t>
            </a:r>
            <a:r>
              <a:rPr lang="en-US" altLang="en-US"/>
              <a:t> so the reverse reaction (2NO</a:t>
            </a:r>
            <a:r>
              <a:rPr lang="en-US" altLang="en-US" baseline="-25000"/>
              <a:t>2</a:t>
            </a:r>
            <a:r>
              <a:rPr lang="en-US" altLang="en-US"/>
              <a:t>(</a:t>
            </a:r>
            <a:r>
              <a:rPr lang="en-US" altLang="en-US" i="1"/>
              <a:t>g</a:t>
            </a:r>
            <a:r>
              <a:rPr lang="en-US" altLang="en-US"/>
              <a:t>) </a:t>
            </a:r>
            <a:r>
              <a:rPr lang="en-US" altLang="en-US">
                <a:sym typeface="Symbol" panose="05050102010706020507" pitchFamily="18" charset="2"/>
              </a:rPr>
              <a:t></a:t>
            </a:r>
            <a:r>
              <a:rPr lang="en-US" altLang="en-US"/>
              <a:t> N</a:t>
            </a:r>
            <a:r>
              <a:rPr lang="en-US" altLang="en-US" baseline="-25000"/>
              <a:t>2</a:t>
            </a:r>
            <a:r>
              <a:rPr lang="en-US" altLang="en-US"/>
              <a:t>O</a:t>
            </a:r>
            <a:r>
              <a:rPr lang="en-US" altLang="en-US" baseline="-25000"/>
              <a:t>4</a:t>
            </a:r>
            <a:r>
              <a:rPr lang="en-US" altLang="en-US"/>
              <a:t>(</a:t>
            </a:r>
            <a:r>
              <a:rPr lang="en-US" altLang="en-US" i="1"/>
              <a:t>g</a:t>
            </a:r>
            <a:r>
              <a:rPr lang="en-US" altLang="en-US"/>
              <a:t>)) does not occur.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B46CD-0BFE-4ED3-BEFF-0472E808D9B8}" type="slidenum">
              <a:rPr lang="en-US" altLang="en-US"/>
              <a:pPr/>
              <a:t>6</a:t>
            </a:fld>
            <a:endParaRPr lang="en-US" altLang="en-US" sz="900" b="0"/>
          </a:p>
        </p:txBody>
      </p:sp>
      <p:sp>
        <p:nvSpPr>
          <p:cNvPr id="467970" name="Rectangle 2"/>
          <p:cNvSpPr>
            <a:spLocks noChangeArrowheads="1"/>
          </p:cNvSpPr>
          <p:nvPr/>
        </p:nvSpPr>
        <p:spPr bwMode="auto">
          <a:xfrm>
            <a:off x="152400" y="152400"/>
            <a:ext cx="8686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r>
              <a:rPr lang="en-US" altLang="en-US" sz="4000" b="1" i="1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 Concept of Equilibrium</a:t>
            </a:r>
            <a:endParaRPr lang="en-US" altLang="en-US">
              <a:solidFill>
                <a:srgbClr val="8F0058"/>
              </a:solidFill>
            </a:endParaRPr>
          </a:p>
        </p:txBody>
      </p:sp>
      <p:sp>
        <p:nvSpPr>
          <p:cNvPr id="467971" name="Rectangle 3"/>
          <p:cNvSpPr>
            <a:spLocks noChangeArrowheads="1"/>
          </p:cNvSpPr>
          <p:nvPr/>
        </p:nvSpPr>
        <p:spPr bwMode="auto">
          <a:xfrm>
            <a:off x="152400" y="838200"/>
            <a:ext cx="87630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533400" indent="-533400"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914400" indent="-457200">
              <a:spcBef>
                <a:spcPct val="20000"/>
              </a:spcBef>
              <a:buChar char="–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295400" indent="-3810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indent="-342900">
              <a:spcBef>
                <a:spcPct val="20000"/>
              </a:spcBef>
              <a:buChar char="–"/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71700" indent="-3429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6289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861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433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0005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As the substance warms it begins to decompose: </a:t>
            </a:r>
          </a:p>
          <a:p>
            <a:pPr algn="ctr">
              <a:buFontTx/>
              <a:buNone/>
            </a:pPr>
            <a:r>
              <a:rPr lang="en-US" altLang="en-US"/>
              <a:t>N</a:t>
            </a:r>
            <a:r>
              <a:rPr lang="en-US" altLang="en-US" baseline="-25000"/>
              <a:t>2</a:t>
            </a:r>
            <a:r>
              <a:rPr lang="en-US" altLang="en-US"/>
              <a:t>O</a:t>
            </a:r>
            <a:r>
              <a:rPr lang="en-US" altLang="en-US" baseline="-25000"/>
              <a:t>4</a:t>
            </a:r>
            <a:r>
              <a:rPr lang="en-US" altLang="en-US"/>
              <a:t>(</a:t>
            </a:r>
            <a:r>
              <a:rPr lang="en-US" altLang="en-US" i="1"/>
              <a:t>g</a:t>
            </a:r>
            <a:r>
              <a:rPr lang="en-US" altLang="en-US"/>
              <a:t>) </a:t>
            </a:r>
            <a:r>
              <a:rPr lang="en-US" altLang="en-US">
                <a:sym typeface="Symbol" panose="05050102010706020507" pitchFamily="18" charset="2"/>
              </a:rPr>
              <a:t></a:t>
            </a:r>
            <a:r>
              <a:rPr lang="en-US" altLang="en-US"/>
              <a:t> 2NO</a:t>
            </a:r>
            <a:r>
              <a:rPr lang="en-US" altLang="en-US" baseline="-25000"/>
              <a:t>2</a:t>
            </a:r>
            <a:r>
              <a:rPr lang="en-US" altLang="en-US"/>
              <a:t>(</a:t>
            </a:r>
            <a:r>
              <a:rPr lang="en-US" altLang="en-US" i="1"/>
              <a:t>g</a:t>
            </a:r>
            <a:r>
              <a:rPr lang="en-US" altLang="en-US"/>
              <a:t>)</a:t>
            </a:r>
          </a:p>
          <a:p>
            <a:r>
              <a:rPr lang="en-US" altLang="en-US"/>
              <a:t>When enough NO</a:t>
            </a:r>
            <a:r>
              <a:rPr lang="en-US" altLang="en-US" baseline="-25000"/>
              <a:t>2</a:t>
            </a:r>
            <a:r>
              <a:rPr lang="en-US" altLang="en-US"/>
              <a:t> is formed, it can react to form N</a:t>
            </a:r>
            <a:r>
              <a:rPr lang="en-US" altLang="en-US" baseline="-25000"/>
              <a:t>2</a:t>
            </a:r>
            <a:r>
              <a:rPr lang="en-US" altLang="en-US"/>
              <a:t>O</a:t>
            </a:r>
            <a:r>
              <a:rPr lang="en-US" altLang="en-US" baseline="-25000"/>
              <a:t>4</a:t>
            </a:r>
            <a:r>
              <a:rPr lang="en-US" altLang="en-US"/>
              <a:t>: </a:t>
            </a:r>
          </a:p>
          <a:p>
            <a:pPr algn="ctr">
              <a:buFontTx/>
              <a:buNone/>
            </a:pPr>
            <a:r>
              <a:rPr lang="en-US" altLang="en-US"/>
              <a:t>2NO</a:t>
            </a:r>
            <a:r>
              <a:rPr lang="en-US" altLang="en-US" baseline="-25000"/>
              <a:t>2</a:t>
            </a:r>
            <a:r>
              <a:rPr lang="en-US" altLang="en-US"/>
              <a:t>(</a:t>
            </a:r>
            <a:r>
              <a:rPr lang="en-US" altLang="en-US" i="1"/>
              <a:t>g</a:t>
            </a:r>
            <a:r>
              <a:rPr lang="en-US" altLang="en-US"/>
              <a:t>) </a:t>
            </a:r>
            <a:r>
              <a:rPr lang="en-US" altLang="en-US">
                <a:sym typeface="Symbol" panose="05050102010706020507" pitchFamily="18" charset="2"/>
              </a:rPr>
              <a:t></a:t>
            </a:r>
            <a:r>
              <a:rPr lang="en-US" altLang="en-US"/>
              <a:t> N</a:t>
            </a:r>
            <a:r>
              <a:rPr lang="en-US" altLang="en-US" baseline="-25000"/>
              <a:t>2</a:t>
            </a:r>
            <a:r>
              <a:rPr lang="en-US" altLang="en-US"/>
              <a:t>O</a:t>
            </a:r>
            <a:r>
              <a:rPr lang="en-US" altLang="en-US" baseline="-25000"/>
              <a:t>4</a:t>
            </a:r>
            <a:r>
              <a:rPr lang="en-US" altLang="en-US"/>
              <a:t>(</a:t>
            </a:r>
            <a:r>
              <a:rPr lang="en-US" altLang="en-US" i="1"/>
              <a:t>g</a:t>
            </a:r>
            <a:r>
              <a:rPr lang="en-US" altLang="en-US"/>
              <a:t>).</a:t>
            </a:r>
          </a:p>
          <a:p>
            <a:r>
              <a:rPr lang="en-US" altLang="en-US">
                <a:solidFill>
                  <a:srgbClr val="0000FF"/>
                </a:solidFill>
              </a:rPr>
              <a:t>At equilibrium, as much N</a:t>
            </a:r>
            <a:r>
              <a:rPr lang="en-US" altLang="en-US" baseline="-25000">
                <a:solidFill>
                  <a:srgbClr val="0000FF"/>
                </a:solidFill>
              </a:rPr>
              <a:t>2</a:t>
            </a:r>
            <a:r>
              <a:rPr lang="en-US" altLang="en-US">
                <a:solidFill>
                  <a:srgbClr val="0000FF"/>
                </a:solidFill>
              </a:rPr>
              <a:t>O</a:t>
            </a:r>
            <a:r>
              <a:rPr lang="en-US" altLang="en-US" baseline="-25000">
                <a:solidFill>
                  <a:srgbClr val="0000FF"/>
                </a:solidFill>
              </a:rPr>
              <a:t>4</a:t>
            </a:r>
            <a:r>
              <a:rPr lang="en-US" altLang="en-US">
                <a:solidFill>
                  <a:srgbClr val="0000FF"/>
                </a:solidFill>
              </a:rPr>
              <a:t> reacts to form NO</a:t>
            </a:r>
            <a:r>
              <a:rPr lang="en-US" altLang="en-US" baseline="-25000">
                <a:solidFill>
                  <a:srgbClr val="0000FF"/>
                </a:solidFill>
              </a:rPr>
              <a:t>2</a:t>
            </a:r>
            <a:r>
              <a:rPr lang="en-US" altLang="en-US">
                <a:solidFill>
                  <a:srgbClr val="0000FF"/>
                </a:solidFill>
              </a:rPr>
              <a:t> as NO</a:t>
            </a:r>
            <a:r>
              <a:rPr lang="en-US" altLang="en-US" baseline="-25000">
                <a:solidFill>
                  <a:srgbClr val="0000FF"/>
                </a:solidFill>
              </a:rPr>
              <a:t>2</a:t>
            </a:r>
            <a:r>
              <a:rPr lang="en-US" altLang="en-US">
                <a:solidFill>
                  <a:srgbClr val="0000FF"/>
                </a:solidFill>
              </a:rPr>
              <a:t> reacts to re-form N</a:t>
            </a:r>
            <a:r>
              <a:rPr lang="en-US" altLang="en-US" baseline="-25000">
                <a:solidFill>
                  <a:srgbClr val="0000FF"/>
                </a:solidFill>
              </a:rPr>
              <a:t>2</a:t>
            </a:r>
            <a:r>
              <a:rPr lang="en-US" altLang="en-US">
                <a:solidFill>
                  <a:srgbClr val="0000FF"/>
                </a:solidFill>
              </a:rPr>
              <a:t>O</a:t>
            </a:r>
            <a:r>
              <a:rPr lang="en-US" altLang="en-US" baseline="-25000">
                <a:solidFill>
                  <a:srgbClr val="0000FF"/>
                </a:solidFill>
              </a:rPr>
              <a:t>4</a:t>
            </a:r>
            <a:endParaRPr lang="en-US" altLang="en-US">
              <a:solidFill>
                <a:srgbClr val="0000FF"/>
              </a:solidFill>
            </a:endParaRPr>
          </a:p>
          <a:p>
            <a:pPr algn="ctr">
              <a:buFontTx/>
              <a:buNone/>
            </a:pPr>
            <a:endParaRPr lang="en-US" altLang="en-US">
              <a:solidFill>
                <a:srgbClr val="0000FF"/>
              </a:solidFill>
            </a:endParaRPr>
          </a:p>
          <a:p>
            <a:r>
              <a:rPr lang="en-US" altLang="en-US"/>
              <a:t>The double arrow  implies the process is dynamic.</a:t>
            </a:r>
          </a:p>
        </p:txBody>
      </p:sp>
      <p:graphicFrame>
        <p:nvGraphicFramePr>
          <p:cNvPr id="467972" name="Object 4"/>
          <p:cNvGraphicFramePr>
            <a:graphicFrameLocks noChangeAspect="1"/>
          </p:cNvGraphicFramePr>
          <p:nvPr/>
        </p:nvGraphicFramePr>
        <p:xfrm>
          <a:off x="2428875" y="5210175"/>
          <a:ext cx="4286250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7973" name="Document" r:id="rId3" imgW="3295800" imgH="504720" progId="ChemWindow.Document">
                  <p:embed/>
                </p:oleObj>
              </mc:Choice>
              <mc:Fallback>
                <p:oleObj name="Document" r:id="rId3" imgW="3295800" imgH="504720" progId="ChemWindow.Document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8875" y="5210175"/>
                        <a:ext cx="4286250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4FC558-0BEA-4224-B517-608257588624}" type="slidenum">
              <a:rPr lang="en-US" altLang="en-US"/>
              <a:pPr/>
              <a:t>7</a:t>
            </a:fld>
            <a:endParaRPr lang="en-US" altLang="en-US" sz="900" b="0"/>
          </a:p>
        </p:txBody>
      </p:sp>
      <p:sp>
        <p:nvSpPr>
          <p:cNvPr id="468994" name="Rectangle 2"/>
          <p:cNvSpPr>
            <a:spLocks noChangeArrowheads="1"/>
          </p:cNvSpPr>
          <p:nvPr/>
        </p:nvSpPr>
        <p:spPr bwMode="auto">
          <a:xfrm>
            <a:off x="152400" y="152400"/>
            <a:ext cx="8686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r>
              <a:rPr lang="en-US" altLang="en-US" sz="4000" b="1" i="1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 Concept of Equilibrium</a:t>
            </a:r>
            <a:endParaRPr lang="en-US" altLang="en-US">
              <a:solidFill>
                <a:srgbClr val="8F0058"/>
              </a:solidFill>
            </a:endParaRPr>
          </a:p>
        </p:txBody>
      </p:sp>
      <p:sp>
        <p:nvSpPr>
          <p:cNvPr id="468995" name="Rectangle 3"/>
          <p:cNvSpPr>
            <a:spLocks noChangeArrowheads="1"/>
          </p:cNvSpPr>
          <p:nvPr/>
        </p:nvSpPr>
        <p:spPr bwMode="auto">
          <a:xfrm>
            <a:off x="152400" y="838200"/>
            <a:ext cx="87630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>
              <a:buFontTx/>
              <a:buNone/>
            </a:pPr>
            <a:r>
              <a:rPr lang="en-US" altLang="en-US" sz="3200"/>
              <a:t>As the reaction progresses</a:t>
            </a:r>
          </a:p>
          <a:p>
            <a:pPr lvl="1" algn="just"/>
            <a:r>
              <a:rPr lang="en-US" altLang="en-US" sz="3200"/>
              <a:t>[A] decreases to a constant,</a:t>
            </a:r>
          </a:p>
          <a:p>
            <a:pPr lvl="1" algn="just"/>
            <a:r>
              <a:rPr lang="en-US" altLang="en-US" sz="3200"/>
              <a:t>[B] increases from zero to a constant.</a:t>
            </a:r>
          </a:p>
          <a:p>
            <a:pPr lvl="1" algn="just"/>
            <a:r>
              <a:rPr lang="en-US" altLang="en-US" sz="3200"/>
              <a:t>When [A] and [B] are constant, equilibrium is achieved.</a:t>
            </a:r>
          </a:p>
        </p:txBody>
      </p:sp>
      <p:graphicFrame>
        <p:nvGraphicFramePr>
          <p:cNvPr id="468997" name="Object 5"/>
          <p:cNvGraphicFramePr>
            <a:graphicFrameLocks noChangeAspect="1"/>
          </p:cNvGraphicFramePr>
          <p:nvPr/>
        </p:nvGraphicFramePr>
        <p:xfrm>
          <a:off x="2438400" y="4495800"/>
          <a:ext cx="3810000" cy="1103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8998" name="Document" r:id="rId3" imgW="1486080" imgH="409680" progId="ChemWindow.Document">
                  <p:embed/>
                </p:oleObj>
              </mc:Choice>
              <mc:Fallback>
                <p:oleObj name="Document" r:id="rId3" imgW="1486080" imgH="409680" progId="ChemWindow.Document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495800"/>
                        <a:ext cx="3810000" cy="1103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47E709-BB00-4362-918C-A357E23CEEDD}" type="slidenum">
              <a:rPr lang="en-US" altLang="en-US"/>
              <a:pPr/>
              <a:t>8</a:t>
            </a:fld>
            <a:endParaRPr lang="en-US" altLang="en-US" sz="900" b="0"/>
          </a:p>
        </p:txBody>
      </p:sp>
      <p:sp>
        <p:nvSpPr>
          <p:cNvPr id="473090" name="Rectangle 2"/>
          <p:cNvSpPr>
            <a:spLocks noChangeArrowheads="1"/>
          </p:cNvSpPr>
          <p:nvPr/>
        </p:nvSpPr>
        <p:spPr bwMode="auto">
          <a:xfrm>
            <a:off x="152400" y="152400"/>
            <a:ext cx="8686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r>
              <a:rPr lang="en-US" altLang="en-US" sz="4000" b="1" i="1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 Equilibrium Constant</a:t>
            </a:r>
            <a:endParaRPr lang="en-US" altLang="en-US">
              <a:solidFill>
                <a:srgbClr val="8F0058"/>
              </a:solidFill>
            </a:endParaRPr>
          </a:p>
        </p:txBody>
      </p:sp>
      <p:sp>
        <p:nvSpPr>
          <p:cNvPr id="473091" name="Rectangle 3"/>
          <p:cNvSpPr>
            <a:spLocks noChangeArrowheads="1"/>
          </p:cNvSpPr>
          <p:nvPr/>
        </p:nvSpPr>
        <p:spPr bwMode="auto">
          <a:xfrm>
            <a:off x="152400" y="838200"/>
            <a:ext cx="87630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No matter the starting composition of reactants and products, the same ratio of concentrations is achieved at equilibrium.</a:t>
            </a:r>
          </a:p>
          <a:p>
            <a:r>
              <a:rPr lang="en-US" altLang="en-US"/>
              <a:t>For a general reaction</a:t>
            </a:r>
          </a:p>
          <a:p>
            <a:pPr algn="ctr">
              <a:buFontTx/>
              <a:buNone/>
            </a:pPr>
            <a:endParaRPr lang="en-US" altLang="en-US"/>
          </a:p>
          <a:p>
            <a:pPr algn="just">
              <a:buFontTx/>
              <a:buNone/>
            </a:pPr>
            <a:r>
              <a:rPr lang="en-US" altLang="en-US"/>
              <a:t>	the equilibrium constant expression is</a:t>
            </a:r>
          </a:p>
          <a:p>
            <a:pPr algn="ctr"/>
            <a:endParaRPr lang="en-US" altLang="en-US"/>
          </a:p>
          <a:p>
            <a:pPr algn="ctr"/>
            <a:endParaRPr lang="en-US" altLang="en-US"/>
          </a:p>
          <a:p>
            <a:pPr algn="ctr"/>
            <a:endParaRPr lang="en-US" altLang="en-US"/>
          </a:p>
          <a:p>
            <a:pPr algn="just">
              <a:buFontTx/>
              <a:buNone/>
            </a:pPr>
            <a:r>
              <a:rPr lang="en-US" altLang="en-US"/>
              <a:t>	where </a:t>
            </a:r>
            <a:r>
              <a:rPr lang="en-US" altLang="en-US" i="1"/>
              <a:t>K</a:t>
            </a:r>
            <a:r>
              <a:rPr lang="en-US" altLang="en-US" i="1" baseline="-25000"/>
              <a:t>c</a:t>
            </a:r>
            <a:r>
              <a:rPr lang="en-US" altLang="en-US"/>
              <a:t> is the equilibrium constant.</a:t>
            </a:r>
          </a:p>
        </p:txBody>
      </p:sp>
      <p:graphicFrame>
        <p:nvGraphicFramePr>
          <p:cNvPr id="473092" name="Object 4"/>
          <p:cNvGraphicFramePr>
            <a:graphicFrameLocks noChangeAspect="1"/>
          </p:cNvGraphicFramePr>
          <p:nvPr/>
        </p:nvGraphicFramePr>
        <p:xfrm>
          <a:off x="2311400" y="2667000"/>
          <a:ext cx="45212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3094" name="Document" r:id="rId3" imgW="3524400" imgH="409680" progId="ChemWindow.Document">
                  <p:embed/>
                </p:oleObj>
              </mc:Choice>
              <mc:Fallback>
                <p:oleObj name="Document" r:id="rId3" imgW="3524400" imgH="409680" progId="ChemWindow.Document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1400" y="2667000"/>
                        <a:ext cx="45212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3093" name="Object 5"/>
          <p:cNvGraphicFramePr>
            <a:graphicFrameLocks noChangeAspect="1"/>
          </p:cNvGraphicFramePr>
          <p:nvPr/>
        </p:nvGraphicFramePr>
        <p:xfrm>
          <a:off x="3200400" y="3792538"/>
          <a:ext cx="2743200" cy="1389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3095" name="Equation" r:id="rId5" imgW="1930320" imgH="977760" progId="Equation.3">
                  <p:embed/>
                </p:oleObj>
              </mc:Choice>
              <mc:Fallback>
                <p:oleObj name="Equation" r:id="rId5" imgW="1930320" imgH="97776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792538"/>
                        <a:ext cx="2743200" cy="13890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AF684-16E8-4270-831E-6A11DD0DBD97}" type="slidenum">
              <a:rPr lang="en-US" altLang="en-US"/>
              <a:pPr/>
              <a:t>9</a:t>
            </a:fld>
            <a:endParaRPr lang="en-US" altLang="en-US" sz="900" b="0"/>
          </a:p>
        </p:txBody>
      </p:sp>
      <p:sp>
        <p:nvSpPr>
          <p:cNvPr id="474114" name="Rectangle 2"/>
          <p:cNvSpPr>
            <a:spLocks noChangeArrowheads="1"/>
          </p:cNvSpPr>
          <p:nvPr/>
        </p:nvSpPr>
        <p:spPr bwMode="auto">
          <a:xfrm>
            <a:off x="152400" y="152400"/>
            <a:ext cx="8686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r>
              <a:rPr lang="en-US" altLang="en-US" sz="4000" b="1" i="1">
                <a:solidFill>
                  <a:srgbClr val="8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The Equilibrium Constant</a:t>
            </a:r>
            <a:endParaRPr lang="en-US" altLang="en-US">
              <a:solidFill>
                <a:srgbClr val="8F0058"/>
              </a:solidFill>
            </a:endParaRPr>
          </a:p>
        </p:txBody>
      </p:sp>
      <p:sp>
        <p:nvSpPr>
          <p:cNvPr id="474115" name="Rectangle 3"/>
          <p:cNvSpPr>
            <a:spLocks noChangeArrowheads="1"/>
          </p:cNvSpPr>
          <p:nvPr/>
        </p:nvSpPr>
        <p:spPr bwMode="auto">
          <a:xfrm>
            <a:off x="152400" y="838200"/>
            <a:ext cx="87630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8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3200" i="1"/>
              <a:t>K</a:t>
            </a:r>
            <a:r>
              <a:rPr lang="en-US" altLang="en-US" sz="3200" i="1" baseline="-25000"/>
              <a:t>c</a:t>
            </a:r>
            <a:r>
              <a:rPr lang="en-US" altLang="en-US" sz="3200"/>
              <a:t> is based on the molarities of reactants and products at equilibrium.</a:t>
            </a:r>
          </a:p>
          <a:p>
            <a:pPr algn="just"/>
            <a:r>
              <a:rPr lang="en-US" altLang="en-US" sz="3200"/>
              <a:t>We generally omit the units of the equilibrium constant.</a:t>
            </a:r>
          </a:p>
          <a:p>
            <a:r>
              <a:rPr lang="en-US" altLang="en-US" sz="3200"/>
              <a:t>Note that the equilibrium constant expression has products over reactants.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tter2000.pot">
  <a:themeElements>
    <a:clrScheme name="Matter2000.po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atter2000.po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Matter2000.po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tter2000.po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tter2000.po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tter2000.po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tter2000.po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tter2000.po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tter2000.po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C:\MSOFFICE\Templates\Matter2000.pot</Template>
  <TotalTime>1849</TotalTime>
  <Words>1934</Words>
  <Application>Microsoft Office PowerPoint</Application>
  <PresentationFormat>On-screen Show (4:3)</PresentationFormat>
  <Paragraphs>320</Paragraphs>
  <Slides>41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4</vt:i4>
      </vt:variant>
      <vt:variant>
        <vt:lpstr>Slide Titles</vt:lpstr>
      </vt:variant>
      <vt:variant>
        <vt:i4>41</vt:i4>
      </vt:variant>
    </vt:vector>
  </HeadingPairs>
  <TitlesOfParts>
    <vt:vector size="50" baseType="lpstr">
      <vt:lpstr>Times New Roman</vt:lpstr>
      <vt:lpstr>Arial</vt:lpstr>
      <vt:lpstr>Times</vt:lpstr>
      <vt:lpstr>Symbol</vt:lpstr>
      <vt:lpstr>Matter2000.pot</vt:lpstr>
      <vt:lpstr>Microsoft Photo Editor 3.0 Photo</vt:lpstr>
      <vt:lpstr>ISIS/Draw Sketch</vt:lpstr>
      <vt:lpstr>ChemWindow Document</vt:lpstr>
      <vt:lpstr>Microsoft Equation 3.0</vt:lpstr>
      <vt:lpstr>Chemical Equilibrium</vt:lpstr>
      <vt:lpstr>Equilibrium</vt:lpstr>
      <vt:lpstr>Equilibrium: the extent of a reaction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Example Problem: Calculate Concentration</vt:lpstr>
      <vt:lpstr>Example Problem: Calculate Concentration</vt:lpstr>
      <vt:lpstr>Example Problem: Calculate Keq</vt:lpstr>
      <vt:lpstr>Approximating</vt:lpstr>
      <vt:lpstr>Example</vt:lpstr>
      <vt:lpstr>Example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Example</vt:lpstr>
      <vt:lpstr>PowerPoint Presentation</vt:lpstr>
      <vt:lpstr>PowerPoint Presentation</vt:lpstr>
      <vt:lpstr>PowerPoint Presentation</vt:lpstr>
      <vt:lpstr>PowerPoint Presentation</vt:lpstr>
      <vt:lpstr>Solubility Product Principle</vt:lpstr>
      <vt:lpstr>Solubility Product Principle</vt:lpstr>
      <vt:lpstr>Solubility Product Principle</vt:lpstr>
      <vt:lpstr>Solubility Product Principle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Equilibrium</dc:title>
  <dc:creator>Neil Rapp</dc:creator>
  <cp:lastModifiedBy>Rapp, Delbert N</cp:lastModifiedBy>
  <cp:revision>614</cp:revision>
  <dcterms:created xsi:type="dcterms:W3CDTF">1999-05-09T17:12:25Z</dcterms:created>
  <dcterms:modified xsi:type="dcterms:W3CDTF">2019-09-13T13:07:50Z</dcterms:modified>
</cp:coreProperties>
</file>